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87" r:id="rId2"/>
    <p:sldId id="288" r:id="rId3"/>
    <p:sldId id="296" r:id="rId4"/>
    <p:sldId id="421" r:id="rId5"/>
    <p:sldId id="422" r:id="rId6"/>
    <p:sldId id="428" r:id="rId7"/>
    <p:sldId id="429" r:id="rId8"/>
    <p:sldId id="420" r:id="rId9"/>
    <p:sldId id="423" r:id="rId10"/>
    <p:sldId id="426" r:id="rId11"/>
    <p:sldId id="427" r:id="rId12"/>
    <p:sldId id="424" r:id="rId13"/>
    <p:sldId id="425" r:id="rId14"/>
    <p:sldId id="419" r:id="rId15"/>
    <p:sldId id="292"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2" autoAdjust="0"/>
    <p:restoredTop sz="94112" autoAdjust="0"/>
  </p:normalViewPr>
  <p:slideViewPr>
    <p:cSldViewPr snapToGrid="0">
      <p:cViewPr varScale="1">
        <p:scale>
          <a:sx n="104" d="100"/>
          <a:sy n="104" d="100"/>
        </p:scale>
        <p:origin x="120" y="210"/>
      </p:cViewPr>
      <p:guideLst>
        <p:guide orient="horz" pos="2160"/>
        <p:guide pos="2880"/>
      </p:guideLst>
    </p:cSldViewPr>
  </p:slideViewPr>
  <p:notesTextViewPr>
    <p:cViewPr>
      <p:scale>
        <a:sx n="1" d="1"/>
        <a:sy n="1" d="1"/>
      </p:scale>
      <p:origin x="0" y="0"/>
    </p:cViewPr>
  </p:notesTextViewPr>
  <p:sorterViewPr>
    <p:cViewPr>
      <p:scale>
        <a:sx n="100" d="100"/>
        <a:sy n="100" d="100"/>
      </p:scale>
      <p:origin x="0" y="-106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F47E73-4DCA-4DD0-B923-667DB4901D68}" type="datetimeFigureOut">
              <a:rPr lang="en-US" smtClean="0"/>
              <a:pPr/>
              <a:t>12/7/2020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69AF41-692F-47AD-B756-DAC282DDA8DF}" type="slidenum">
              <a:rPr lang="en-US" smtClean="0"/>
              <a:pPr/>
              <a:t>‹#›</a:t>
            </a:fld>
            <a:endParaRPr lang="en-US"/>
          </a:p>
        </p:txBody>
      </p:sp>
    </p:spTree>
    <p:extLst>
      <p:ext uri="{BB962C8B-B14F-4D97-AF65-F5344CB8AC3E}">
        <p14:creationId xmlns:p14="http://schemas.microsoft.com/office/powerpoint/2010/main" val="23752565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 these results in biodiversity loss</a:t>
            </a:r>
            <a:endParaRPr lang="aa-ET" dirty="0"/>
          </a:p>
        </p:txBody>
      </p:sp>
      <p:sp>
        <p:nvSpPr>
          <p:cNvPr id="4" name="Slide Number Placeholder 3"/>
          <p:cNvSpPr>
            <a:spLocks noGrp="1"/>
          </p:cNvSpPr>
          <p:nvPr>
            <p:ph type="sldNum" sz="quarter" idx="5"/>
          </p:nvPr>
        </p:nvSpPr>
        <p:spPr/>
        <p:txBody>
          <a:bodyPr/>
          <a:lstStyle/>
          <a:p>
            <a:fld id="{AC69AF41-692F-47AD-B756-DAC282DDA8DF}" type="slidenum">
              <a:rPr lang="en-US" smtClean="0"/>
              <a:pPr/>
              <a:t>2</a:t>
            </a:fld>
            <a:endParaRPr lang="en-US"/>
          </a:p>
        </p:txBody>
      </p:sp>
    </p:spTree>
    <p:extLst>
      <p:ext uri="{BB962C8B-B14F-4D97-AF65-F5344CB8AC3E}">
        <p14:creationId xmlns:p14="http://schemas.microsoft.com/office/powerpoint/2010/main" val="3188158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a-ET" dirty="0"/>
          </a:p>
        </p:txBody>
      </p:sp>
      <p:sp>
        <p:nvSpPr>
          <p:cNvPr id="4" name="Slide Number Placeholder 3"/>
          <p:cNvSpPr>
            <a:spLocks noGrp="1"/>
          </p:cNvSpPr>
          <p:nvPr>
            <p:ph type="sldNum" sz="quarter" idx="5"/>
          </p:nvPr>
        </p:nvSpPr>
        <p:spPr/>
        <p:txBody>
          <a:bodyPr/>
          <a:lstStyle/>
          <a:p>
            <a:fld id="{AC69AF41-692F-47AD-B756-DAC282DDA8DF}" type="slidenum">
              <a:rPr lang="en-US" smtClean="0"/>
              <a:pPr/>
              <a:t>3</a:t>
            </a:fld>
            <a:endParaRPr lang="en-US"/>
          </a:p>
        </p:txBody>
      </p:sp>
    </p:spTree>
    <p:extLst>
      <p:ext uri="{BB962C8B-B14F-4D97-AF65-F5344CB8AC3E}">
        <p14:creationId xmlns:p14="http://schemas.microsoft.com/office/powerpoint/2010/main" val="18253579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a-ET" dirty="0"/>
          </a:p>
        </p:txBody>
      </p:sp>
      <p:sp>
        <p:nvSpPr>
          <p:cNvPr id="4" name="Slide Number Placeholder 3"/>
          <p:cNvSpPr>
            <a:spLocks noGrp="1"/>
          </p:cNvSpPr>
          <p:nvPr>
            <p:ph type="sldNum" sz="quarter" idx="5"/>
          </p:nvPr>
        </p:nvSpPr>
        <p:spPr/>
        <p:txBody>
          <a:bodyPr/>
          <a:lstStyle/>
          <a:p>
            <a:fld id="{AC69AF41-692F-47AD-B756-DAC282DDA8DF}" type="slidenum">
              <a:rPr lang="en-US" smtClean="0"/>
              <a:pPr/>
              <a:t>4</a:t>
            </a:fld>
            <a:endParaRPr lang="en-US"/>
          </a:p>
        </p:txBody>
      </p:sp>
    </p:spTree>
    <p:extLst>
      <p:ext uri="{BB962C8B-B14F-4D97-AF65-F5344CB8AC3E}">
        <p14:creationId xmlns:p14="http://schemas.microsoft.com/office/powerpoint/2010/main" val="31749103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a-ET" dirty="0"/>
          </a:p>
        </p:txBody>
      </p:sp>
      <p:sp>
        <p:nvSpPr>
          <p:cNvPr id="4" name="Slide Number Placeholder 3"/>
          <p:cNvSpPr>
            <a:spLocks noGrp="1"/>
          </p:cNvSpPr>
          <p:nvPr>
            <p:ph type="sldNum" sz="quarter" idx="5"/>
          </p:nvPr>
        </p:nvSpPr>
        <p:spPr/>
        <p:txBody>
          <a:bodyPr/>
          <a:lstStyle/>
          <a:p>
            <a:fld id="{AC69AF41-692F-47AD-B756-DAC282DDA8DF}" type="slidenum">
              <a:rPr lang="en-US" smtClean="0"/>
              <a:pPr/>
              <a:t>5</a:t>
            </a:fld>
            <a:endParaRPr lang="en-US"/>
          </a:p>
        </p:txBody>
      </p:sp>
    </p:spTree>
    <p:extLst>
      <p:ext uri="{BB962C8B-B14F-4D97-AF65-F5344CB8AC3E}">
        <p14:creationId xmlns:p14="http://schemas.microsoft.com/office/powerpoint/2010/main" val="11245728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a-ET" dirty="0"/>
          </a:p>
        </p:txBody>
      </p:sp>
      <p:sp>
        <p:nvSpPr>
          <p:cNvPr id="4" name="Slide Number Placeholder 3"/>
          <p:cNvSpPr>
            <a:spLocks noGrp="1"/>
          </p:cNvSpPr>
          <p:nvPr>
            <p:ph type="sldNum" sz="quarter" idx="5"/>
          </p:nvPr>
        </p:nvSpPr>
        <p:spPr/>
        <p:txBody>
          <a:bodyPr/>
          <a:lstStyle/>
          <a:p>
            <a:fld id="{AC69AF41-692F-47AD-B756-DAC282DDA8DF}" type="slidenum">
              <a:rPr lang="en-US" smtClean="0"/>
              <a:pPr/>
              <a:t>6</a:t>
            </a:fld>
            <a:endParaRPr lang="en-US"/>
          </a:p>
        </p:txBody>
      </p:sp>
    </p:spTree>
    <p:extLst>
      <p:ext uri="{BB962C8B-B14F-4D97-AF65-F5344CB8AC3E}">
        <p14:creationId xmlns:p14="http://schemas.microsoft.com/office/powerpoint/2010/main" val="24394544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a-ET" dirty="0"/>
          </a:p>
        </p:txBody>
      </p:sp>
      <p:sp>
        <p:nvSpPr>
          <p:cNvPr id="4" name="Slide Number Placeholder 3"/>
          <p:cNvSpPr>
            <a:spLocks noGrp="1"/>
          </p:cNvSpPr>
          <p:nvPr>
            <p:ph type="sldNum" sz="quarter" idx="5"/>
          </p:nvPr>
        </p:nvSpPr>
        <p:spPr/>
        <p:txBody>
          <a:bodyPr/>
          <a:lstStyle/>
          <a:p>
            <a:fld id="{AC69AF41-692F-47AD-B756-DAC282DDA8DF}" type="slidenum">
              <a:rPr lang="en-US" smtClean="0"/>
              <a:pPr/>
              <a:t>7</a:t>
            </a:fld>
            <a:endParaRPr lang="en-US"/>
          </a:p>
        </p:txBody>
      </p:sp>
    </p:spTree>
    <p:extLst>
      <p:ext uri="{BB962C8B-B14F-4D97-AF65-F5344CB8AC3E}">
        <p14:creationId xmlns:p14="http://schemas.microsoft.com/office/powerpoint/2010/main" val="2201297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Establish partnership  with relevant stakeholders</a:t>
            </a:r>
            <a:endParaRPr lang="aa-ET" dirty="0"/>
          </a:p>
        </p:txBody>
      </p:sp>
      <p:sp>
        <p:nvSpPr>
          <p:cNvPr id="4" name="Slide Number Placeholder 3"/>
          <p:cNvSpPr>
            <a:spLocks noGrp="1"/>
          </p:cNvSpPr>
          <p:nvPr>
            <p:ph type="sldNum" sz="quarter" idx="5"/>
          </p:nvPr>
        </p:nvSpPr>
        <p:spPr/>
        <p:txBody>
          <a:bodyPr/>
          <a:lstStyle/>
          <a:p>
            <a:fld id="{AC69AF41-692F-47AD-B756-DAC282DDA8DF}" type="slidenum">
              <a:rPr lang="en-US" smtClean="0"/>
              <a:pPr/>
              <a:t>9</a:t>
            </a:fld>
            <a:endParaRPr lang="en-US"/>
          </a:p>
        </p:txBody>
      </p:sp>
    </p:spTree>
    <p:extLst>
      <p:ext uri="{BB962C8B-B14F-4D97-AF65-F5344CB8AC3E}">
        <p14:creationId xmlns:p14="http://schemas.microsoft.com/office/powerpoint/2010/main" val="1560008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a-ET" dirty="0"/>
          </a:p>
        </p:txBody>
      </p:sp>
      <p:sp>
        <p:nvSpPr>
          <p:cNvPr id="4" name="Slide Number Placeholder 3"/>
          <p:cNvSpPr>
            <a:spLocks noGrp="1"/>
          </p:cNvSpPr>
          <p:nvPr>
            <p:ph type="sldNum" sz="quarter" idx="5"/>
          </p:nvPr>
        </p:nvSpPr>
        <p:spPr/>
        <p:txBody>
          <a:bodyPr/>
          <a:lstStyle/>
          <a:p>
            <a:fld id="{AC69AF41-692F-47AD-B756-DAC282DDA8DF}" type="slidenum">
              <a:rPr lang="en-US" smtClean="0"/>
              <a:pPr/>
              <a:t>11</a:t>
            </a:fld>
            <a:endParaRPr lang="en-US"/>
          </a:p>
        </p:txBody>
      </p:sp>
    </p:spTree>
    <p:extLst>
      <p:ext uri="{BB962C8B-B14F-4D97-AF65-F5344CB8AC3E}">
        <p14:creationId xmlns:p14="http://schemas.microsoft.com/office/powerpoint/2010/main" val="26260630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a:extLst>
              <a:ext uri="{FF2B5EF4-FFF2-40B4-BE49-F238E27FC236}">
                <a16:creationId xmlns:a16="http://schemas.microsoft.com/office/drawing/2014/main" xmlns="" id="{7995B16E-5968-41E6-832D-9E1476510B3E}"/>
              </a:ext>
            </a:extLst>
          </p:cNvPr>
          <p:cNvSpPr>
            <a:spLocks noGrp="1" noRot="1" noChangeAspect="1" noChangeArrowheads="1" noTextEdit="1"/>
          </p:cNvSpPr>
          <p:nvPr>
            <p:ph type="sldImg"/>
          </p:nvPr>
        </p:nvSpPr>
        <p:spPr>
          <a:xfrm>
            <a:off x="992188" y="768350"/>
            <a:ext cx="5114925" cy="3836988"/>
          </a:xfrm>
          <a:ln/>
        </p:spPr>
      </p:sp>
      <p:sp>
        <p:nvSpPr>
          <p:cNvPr id="105475" name="Rectangle 3">
            <a:extLst>
              <a:ext uri="{FF2B5EF4-FFF2-40B4-BE49-F238E27FC236}">
                <a16:creationId xmlns:a16="http://schemas.microsoft.com/office/drawing/2014/main" xmlns="" id="{6FCA44A2-646A-4ECE-BB94-85989FA8DE1A}"/>
              </a:ext>
            </a:extLst>
          </p:cNvPr>
          <p:cNvSpPr>
            <a:spLocks noGrp="1" noChangeArrowheads="1"/>
          </p:cNvSpPr>
          <p:nvPr>
            <p:ph type="body" idx="1"/>
          </p:nvPr>
        </p:nvSpPr>
        <p:spPr>
          <a:xfrm>
            <a:off x="946150" y="4860925"/>
            <a:ext cx="5207000" cy="46053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Arial" panose="020B0604020202020204" pitchFamily="34" charset="0"/>
              </a:rPr>
              <a:t>What we as scientists and data managers are attempting to do is to take the vast amount of biodiversity data that exist in the world through the various stages of quality control and analysis (including combining with other data and information) to make them of value for environmental management, environmental policy making and the setting of conservation priorities, etc. </a:t>
            </a:r>
          </a:p>
        </p:txBody>
      </p:sp>
    </p:spTree>
    <p:extLst>
      <p:ext uri="{BB962C8B-B14F-4D97-AF65-F5344CB8AC3E}">
        <p14:creationId xmlns:p14="http://schemas.microsoft.com/office/powerpoint/2010/main" val="1669270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08DA511-DBF5-4B31-BE3F-0AA25F02C99E}" type="datetimeFigureOut">
              <a:rPr lang="en-US" smtClean="0"/>
              <a:pPr/>
              <a:t>12/7/2020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A34BE-B183-4D20-86BC-664860CFCB13}" type="slidenum">
              <a:rPr lang="en-US" smtClean="0"/>
              <a:pPr/>
              <a:t>‹#›</a:t>
            </a:fld>
            <a:endParaRPr lang="en-US"/>
          </a:p>
        </p:txBody>
      </p:sp>
    </p:spTree>
    <p:extLst>
      <p:ext uri="{BB962C8B-B14F-4D97-AF65-F5344CB8AC3E}">
        <p14:creationId xmlns:p14="http://schemas.microsoft.com/office/powerpoint/2010/main" val="36081493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8DA511-DBF5-4B31-BE3F-0AA25F02C99E}" type="datetimeFigureOut">
              <a:rPr lang="en-US" smtClean="0"/>
              <a:pPr/>
              <a:t>12/7/2020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A34BE-B183-4D20-86BC-664860CFCB13}" type="slidenum">
              <a:rPr lang="en-US" smtClean="0"/>
              <a:pPr/>
              <a:t>‹#›</a:t>
            </a:fld>
            <a:endParaRPr lang="en-US"/>
          </a:p>
        </p:txBody>
      </p:sp>
    </p:spTree>
    <p:extLst>
      <p:ext uri="{BB962C8B-B14F-4D97-AF65-F5344CB8AC3E}">
        <p14:creationId xmlns:p14="http://schemas.microsoft.com/office/powerpoint/2010/main" val="40349920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8DA511-DBF5-4B31-BE3F-0AA25F02C99E}" type="datetimeFigureOut">
              <a:rPr lang="en-US" smtClean="0"/>
              <a:pPr/>
              <a:t>12/7/2020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A34BE-B183-4D20-86BC-664860CFCB13}" type="slidenum">
              <a:rPr lang="en-US" smtClean="0"/>
              <a:pPr/>
              <a:t>‹#›</a:t>
            </a:fld>
            <a:endParaRPr lang="en-US"/>
          </a:p>
        </p:txBody>
      </p:sp>
    </p:spTree>
    <p:extLst>
      <p:ext uri="{BB962C8B-B14F-4D97-AF65-F5344CB8AC3E}">
        <p14:creationId xmlns:p14="http://schemas.microsoft.com/office/powerpoint/2010/main" val="7361481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8DA511-DBF5-4B31-BE3F-0AA25F02C99E}" type="datetimeFigureOut">
              <a:rPr lang="en-US" smtClean="0"/>
              <a:pPr/>
              <a:t>12/7/2020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A34BE-B183-4D20-86BC-664860CFCB13}" type="slidenum">
              <a:rPr lang="en-US" smtClean="0"/>
              <a:pPr/>
              <a:t>‹#›</a:t>
            </a:fld>
            <a:endParaRPr lang="en-US"/>
          </a:p>
        </p:txBody>
      </p:sp>
    </p:spTree>
    <p:extLst>
      <p:ext uri="{BB962C8B-B14F-4D97-AF65-F5344CB8AC3E}">
        <p14:creationId xmlns:p14="http://schemas.microsoft.com/office/powerpoint/2010/main" val="19976940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08DA511-DBF5-4B31-BE3F-0AA25F02C99E}" type="datetimeFigureOut">
              <a:rPr lang="en-US" smtClean="0"/>
              <a:pPr/>
              <a:t>12/7/2020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A34BE-B183-4D20-86BC-664860CFCB13}" type="slidenum">
              <a:rPr lang="en-US" smtClean="0"/>
              <a:pPr/>
              <a:t>‹#›</a:t>
            </a:fld>
            <a:endParaRPr lang="en-US"/>
          </a:p>
        </p:txBody>
      </p:sp>
    </p:spTree>
    <p:extLst>
      <p:ext uri="{BB962C8B-B14F-4D97-AF65-F5344CB8AC3E}">
        <p14:creationId xmlns:p14="http://schemas.microsoft.com/office/powerpoint/2010/main" val="2718837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08DA511-DBF5-4B31-BE3F-0AA25F02C99E}" type="datetimeFigureOut">
              <a:rPr lang="en-US" smtClean="0"/>
              <a:pPr/>
              <a:t>12/7/2020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1A34BE-B183-4D20-86BC-664860CFCB13}" type="slidenum">
              <a:rPr lang="en-US" smtClean="0"/>
              <a:pPr/>
              <a:t>‹#›</a:t>
            </a:fld>
            <a:endParaRPr lang="en-US"/>
          </a:p>
        </p:txBody>
      </p:sp>
    </p:spTree>
    <p:extLst>
      <p:ext uri="{BB962C8B-B14F-4D97-AF65-F5344CB8AC3E}">
        <p14:creationId xmlns:p14="http://schemas.microsoft.com/office/powerpoint/2010/main" val="31562449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08DA511-DBF5-4B31-BE3F-0AA25F02C99E}" type="datetimeFigureOut">
              <a:rPr lang="en-US" smtClean="0"/>
              <a:pPr/>
              <a:t>12/7/2020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1A34BE-B183-4D20-86BC-664860CFCB13}" type="slidenum">
              <a:rPr lang="en-US" smtClean="0"/>
              <a:pPr/>
              <a:t>‹#›</a:t>
            </a:fld>
            <a:endParaRPr lang="en-US"/>
          </a:p>
        </p:txBody>
      </p:sp>
    </p:spTree>
    <p:extLst>
      <p:ext uri="{BB962C8B-B14F-4D97-AF65-F5344CB8AC3E}">
        <p14:creationId xmlns:p14="http://schemas.microsoft.com/office/powerpoint/2010/main" val="13440308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08DA511-DBF5-4B31-BE3F-0AA25F02C99E}" type="datetimeFigureOut">
              <a:rPr lang="en-US" smtClean="0"/>
              <a:pPr/>
              <a:t>12/7/2020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1A34BE-B183-4D20-86BC-664860CFCB13}" type="slidenum">
              <a:rPr lang="en-US" smtClean="0"/>
              <a:pPr/>
              <a:t>‹#›</a:t>
            </a:fld>
            <a:endParaRPr lang="en-US"/>
          </a:p>
        </p:txBody>
      </p:sp>
    </p:spTree>
    <p:extLst>
      <p:ext uri="{BB962C8B-B14F-4D97-AF65-F5344CB8AC3E}">
        <p14:creationId xmlns:p14="http://schemas.microsoft.com/office/powerpoint/2010/main" val="38599533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8DA511-DBF5-4B31-BE3F-0AA25F02C99E}" type="datetimeFigureOut">
              <a:rPr lang="en-US" smtClean="0"/>
              <a:pPr/>
              <a:t>12/7/2020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1A34BE-B183-4D20-86BC-664860CFCB13}" type="slidenum">
              <a:rPr lang="en-US" smtClean="0"/>
              <a:pPr/>
              <a:t>‹#›</a:t>
            </a:fld>
            <a:endParaRPr lang="en-US"/>
          </a:p>
        </p:txBody>
      </p:sp>
    </p:spTree>
    <p:extLst>
      <p:ext uri="{BB962C8B-B14F-4D97-AF65-F5344CB8AC3E}">
        <p14:creationId xmlns:p14="http://schemas.microsoft.com/office/powerpoint/2010/main" val="17222492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08DA511-DBF5-4B31-BE3F-0AA25F02C99E}" type="datetimeFigureOut">
              <a:rPr lang="en-US" smtClean="0"/>
              <a:pPr/>
              <a:t>12/7/2020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1A34BE-B183-4D20-86BC-664860CFCB13}" type="slidenum">
              <a:rPr lang="en-US" smtClean="0"/>
              <a:pPr/>
              <a:t>‹#›</a:t>
            </a:fld>
            <a:endParaRPr lang="en-US"/>
          </a:p>
        </p:txBody>
      </p:sp>
    </p:spTree>
    <p:extLst>
      <p:ext uri="{BB962C8B-B14F-4D97-AF65-F5344CB8AC3E}">
        <p14:creationId xmlns:p14="http://schemas.microsoft.com/office/powerpoint/2010/main" val="22804043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08DA511-DBF5-4B31-BE3F-0AA25F02C99E}" type="datetimeFigureOut">
              <a:rPr lang="en-US" smtClean="0"/>
              <a:pPr/>
              <a:t>12/7/2020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1A34BE-B183-4D20-86BC-664860CFCB13}" type="slidenum">
              <a:rPr lang="en-US" smtClean="0"/>
              <a:pPr/>
              <a:t>‹#›</a:t>
            </a:fld>
            <a:endParaRPr lang="en-US"/>
          </a:p>
        </p:txBody>
      </p:sp>
    </p:spTree>
    <p:extLst>
      <p:ext uri="{BB962C8B-B14F-4D97-AF65-F5344CB8AC3E}">
        <p14:creationId xmlns:p14="http://schemas.microsoft.com/office/powerpoint/2010/main" val="29727256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8DA511-DBF5-4B31-BE3F-0AA25F02C99E}" type="datetimeFigureOut">
              <a:rPr lang="en-US" smtClean="0"/>
              <a:pPr/>
              <a:t>12/7/2020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1A34BE-B183-4D20-86BC-664860CFCB13}" type="slidenum">
              <a:rPr lang="en-US" smtClean="0"/>
              <a:pPr/>
              <a:t>‹#›</a:t>
            </a:fld>
            <a:endParaRPr lang="en-US"/>
          </a:p>
        </p:txBody>
      </p:sp>
    </p:spTree>
    <p:extLst>
      <p:ext uri="{BB962C8B-B14F-4D97-AF65-F5344CB8AC3E}">
        <p14:creationId xmlns:p14="http://schemas.microsoft.com/office/powerpoint/2010/main" val="41865171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5.jpeg"/><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23.jpeg"/><Relationship Id="rId13" Type="http://schemas.openxmlformats.org/officeDocument/2006/relationships/image" Target="../media/image28.jpeg"/><Relationship Id="rId18" Type="http://schemas.openxmlformats.org/officeDocument/2006/relationships/image" Target="../media/image33.png"/><Relationship Id="rId26" Type="http://schemas.openxmlformats.org/officeDocument/2006/relationships/image" Target="../media/image41.jpeg"/><Relationship Id="rId3" Type="http://schemas.openxmlformats.org/officeDocument/2006/relationships/image" Target="../media/image18.jpeg"/><Relationship Id="rId21" Type="http://schemas.openxmlformats.org/officeDocument/2006/relationships/image" Target="../media/image36.jpeg"/><Relationship Id="rId7" Type="http://schemas.openxmlformats.org/officeDocument/2006/relationships/image" Target="../media/image22.jpeg"/><Relationship Id="rId12" Type="http://schemas.openxmlformats.org/officeDocument/2006/relationships/image" Target="../media/image27.jpeg"/><Relationship Id="rId17" Type="http://schemas.openxmlformats.org/officeDocument/2006/relationships/image" Target="../media/image32.jpeg"/><Relationship Id="rId25" Type="http://schemas.openxmlformats.org/officeDocument/2006/relationships/image" Target="../media/image40.jpeg"/><Relationship Id="rId2" Type="http://schemas.openxmlformats.org/officeDocument/2006/relationships/notesSlide" Target="../notesSlides/notesSlide9.xml"/><Relationship Id="rId16" Type="http://schemas.openxmlformats.org/officeDocument/2006/relationships/image" Target="../media/image31.jpeg"/><Relationship Id="rId20" Type="http://schemas.openxmlformats.org/officeDocument/2006/relationships/image" Target="../media/image35.jpeg"/><Relationship Id="rId1" Type="http://schemas.openxmlformats.org/officeDocument/2006/relationships/slideLayout" Target="../slideLayouts/slideLayout2.xml"/><Relationship Id="rId6" Type="http://schemas.openxmlformats.org/officeDocument/2006/relationships/image" Target="../media/image21.jpeg"/><Relationship Id="rId11" Type="http://schemas.openxmlformats.org/officeDocument/2006/relationships/image" Target="../media/image26.jpeg"/><Relationship Id="rId24" Type="http://schemas.openxmlformats.org/officeDocument/2006/relationships/image" Target="../media/image39.jpeg"/><Relationship Id="rId5" Type="http://schemas.openxmlformats.org/officeDocument/2006/relationships/image" Target="../media/image20.jpeg"/><Relationship Id="rId15" Type="http://schemas.openxmlformats.org/officeDocument/2006/relationships/image" Target="../media/image30.jpeg"/><Relationship Id="rId23" Type="http://schemas.openxmlformats.org/officeDocument/2006/relationships/image" Target="../media/image38.jpeg"/><Relationship Id="rId10" Type="http://schemas.openxmlformats.org/officeDocument/2006/relationships/image" Target="../media/image25.jpeg"/><Relationship Id="rId19" Type="http://schemas.openxmlformats.org/officeDocument/2006/relationships/image" Target="../media/image34.jpeg"/><Relationship Id="rId4" Type="http://schemas.openxmlformats.org/officeDocument/2006/relationships/image" Target="../media/image19.jpeg"/><Relationship Id="rId9" Type="http://schemas.openxmlformats.org/officeDocument/2006/relationships/image" Target="../media/image24.jpeg"/><Relationship Id="rId14" Type="http://schemas.openxmlformats.org/officeDocument/2006/relationships/image" Target="../media/image29.jpeg"/><Relationship Id="rId22" Type="http://schemas.openxmlformats.org/officeDocument/2006/relationships/image" Target="../media/image37.png"/></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7000" b="-37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4482" y="1136492"/>
            <a:ext cx="8975035" cy="797089"/>
          </a:xfrm>
        </p:spPr>
        <p:txBody>
          <a:bodyPr>
            <a:noAutofit/>
          </a:bodyPr>
          <a:lstStyle/>
          <a:p>
            <a:endParaRPr lang="en-ZA" sz="6000" b="1" dirty="0">
              <a:solidFill>
                <a:srgbClr val="FF0000"/>
              </a:solidFill>
              <a:latin typeface="Baskerville Old Face" panose="02020602080505020303" pitchFamily="18" charset="0"/>
            </a:endParaRPr>
          </a:p>
          <a:p>
            <a:r>
              <a:rPr lang="en-ZA" sz="6000" b="1" dirty="0">
                <a:solidFill>
                  <a:schemeClr val="bg1"/>
                </a:solidFill>
                <a:latin typeface="Baskerville Old Face" panose="02020602080505020303" pitchFamily="18" charset="0"/>
              </a:rPr>
              <a:t> </a:t>
            </a:r>
            <a:endParaRPr lang="en-ZA" sz="6000" b="1" dirty="0">
              <a:latin typeface="Baskerville Old Face" panose="02020602080505020303" pitchFamily="18" charset="0"/>
            </a:endParaRPr>
          </a:p>
          <a:p>
            <a:endParaRPr lang="en-ZA" sz="6000" b="1" dirty="0">
              <a:solidFill>
                <a:schemeClr val="bg1"/>
              </a:solidFill>
              <a:latin typeface="Baskerville Old Face" panose="02020602080505020303" pitchFamily="18" charset="0"/>
            </a:endParaRPr>
          </a:p>
          <a:p>
            <a:endParaRPr lang="en-ZA" sz="6000" b="1" dirty="0">
              <a:solidFill>
                <a:schemeClr val="bg1"/>
              </a:solidFill>
              <a:latin typeface="Baskerville Old Face" panose="02020602080505020303" pitchFamily="18" charset="0"/>
            </a:endParaRPr>
          </a:p>
          <a:p>
            <a:pPr>
              <a:lnSpc>
                <a:spcPct val="120000"/>
              </a:lnSpc>
            </a:pPr>
            <a:endParaRPr lang="en-ZA" sz="6000" b="1" dirty="0">
              <a:solidFill>
                <a:schemeClr val="bg1"/>
              </a:solidFill>
              <a:latin typeface="Baskerville Old Face" panose="02020602080505020303" pitchFamily="18" charset="0"/>
              <a:ea typeface="Cambria Math" panose="02040503050406030204" pitchFamily="18" charset="0"/>
            </a:endParaRPr>
          </a:p>
          <a:p>
            <a:pPr>
              <a:lnSpc>
                <a:spcPct val="120000"/>
              </a:lnSpc>
            </a:pPr>
            <a:endParaRPr lang="en-ZA" sz="6000" b="1" dirty="0">
              <a:solidFill>
                <a:schemeClr val="bg1"/>
              </a:solidFill>
              <a:latin typeface="Baskerville Old Face" panose="02020602080505020303" pitchFamily="18" charset="0"/>
            </a:endParaRPr>
          </a:p>
        </p:txBody>
      </p:sp>
      <p:sp>
        <p:nvSpPr>
          <p:cNvPr id="4" name="Rectangle 5">
            <a:extLst>
              <a:ext uri="{FF2B5EF4-FFF2-40B4-BE49-F238E27FC236}">
                <a16:creationId xmlns:a16="http://schemas.microsoft.com/office/drawing/2014/main" xmlns="" id="{996DF1E8-BDBE-4CFD-B911-CE8CA008ABC8}"/>
              </a:ext>
            </a:extLst>
          </p:cNvPr>
          <p:cNvSpPr>
            <a:spLocks noGrp="1" noChangeArrowheads="1"/>
          </p:cNvSpPr>
          <p:nvPr>
            <p:ph type="ctrTitle"/>
          </p:nvPr>
        </p:nvSpPr>
        <p:spPr>
          <a:xfrm>
            <a:off x="0" y="-1"/>
            <a:ext cx="9144000" cy="2393951"/>
          </a:xfrm>
          <a:solidFill>
            <a:srgbClr val="FFFF00"/>
          </a:solidFill>
        </p:spPr>
        <p:txBody>
          <a:bodyPr anchor="ctr">
            <a:normAutofit/>
          </a:bodyPr>
          <a:lstStyle/>
          <a:p>
            <a:r>
              <a:rPr lang="en-AU" altLang="en-US" sz="4400" b="1" dirty="0">
                <a:solidFill>
                  <a:srgbClr val="0033CC"/>
                </a:solidFill>
                <a:effectLst>
                  <a:outerShdw blurRad="38100" dist="38100" dir="2700000" algn="tl">
                    <a:srgbClr val="000000"/>
                  </a:outerShdw>
                </a:effectLst>
              </a:rPr>
              <a:t>Enhancing accessibility of Biodiversity Data in Malawi through Partnerships and Information Management Tools</a:t>
            </a:r>
          </a:p>
        </p:txBody>
      </p:sp>
      <p:sp>
        <p:nvSpPr>
          <p:cNvPr id="5" name="Rectangle 7">
            <a:extLst>
              <a:ext uri="{FF2B5EF4-FFF2-40B4-BE49-F238E27FC236}">
                <a16:creationId xmlns:a16="http://schemas.microsoft.com/office/drawing/2014/main" xmlns="" id="{C5A1F148-5895-4F65-BC9D-7F6B8C2ED5FA}"/>
              </a:ext>
            </a:extLst>
          </p:cNvPr>
          <p:cNvSpPr txBox="1">
            <a:spLocks noChangeArrowheads="1"/>
          </p:cNvSpPr>
          <p:nvPr/>
        </p:nvSpPr>
        <p:spPr>
          <a:xfrm>
            <a:off x="2667000" y="5638800"/>
            <a:ext cx="3962400" cy="533400"/>
          </a:xfrm>
          <a:prstGeom prst="rect">
            <a:avLst/>
          </a:prstGeom>
          <a:solidFill>
            <a:srgbClr val="FFFF00"/>
          </a:solidFill>
          <a:ln>
            <a:solidFill>
              <a:srgbClr val="FFFF00"/>
            </a:solidFill>
            <a:miter lim="800000"/>
            <a:headEnd/>
            <a:tailEnd/>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AU" altLang="en-US" dirty="0">
                <a:solidFill>
                  <a:srgbClr val="0033CC"/>
                </a:solidFill>
              </a:rPr>
              <a:t>Donald Benito </a:t>
            </a:r>
            <a:r>
              <a:rPr lang="en-AU" altLang="en-US" dirty="0" err="1">
                <a:solidFill>
                  <a:srgbClr val="0033CC"/>
                </a:solidFill>
              </a:rPr>
              <a:t>Mpalika</a:t>
            </a:r>
            <a:endParaRPr lang="en-AU" altLang="en-US" dirty="0">
              <a:solidFill>
                <a:srgbClr val="0033CC"/>
              </a:solidFill>
            </a:endParaRPr>
          </a:p>
          <a:p>
            <a:endParaRPr lang="en-AU" altLang="en-US" dirty="0">
              <a:solidFill>
                <a:srgbClr val="0033CC"/>
              </a:solidFill>
            </a:endParaRPr>
          </a:p>
        </p:txBody>
      </p:sp>
      <p:sp>
        <p:nvSpPr>
          <p:cNvPr id="6" name="Text Box 6">
            <a:extLst>
              <a:ext uri="{FF2B5EF4-FFF2-40B4-BE49-F238E27FC236}">
                <a16:creationId xmlns:a16="http://schemas.microsoft.com/office/drawing/2014/main" xmlns="" id="{6BAE34BB-285E-4133-8325-AF623752AAF3}"/>
              </a:ext>
            </a:extLst>
          </p:cNvPr>
          <p:cNvSpPr txBox="1">
            <a:spLocks noChangeArrowheads="1"/>
          </p:cNvSpPr>
          <p:nvPr/>
        </p:nvSpPr>
        <p:spPr bwMode="auto">
          <a:xfrm>
            <a:off x="457200" y="6270883"/>
            <a:ext cx="8229600" cy="528638"/>
          </a:xfrm>
          <a:prstGeom prst="rect">
            <a:avLst/>
          </a:prstGeom>
          <a:solidFill>
            <a:srgbClr val="FFFF00"/>
          </a:solidFill>
          <a:ln w="9525">
            <a:solidFill>
              <a:srgbClr val="FFFF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20000"/>
              </a:spcBef>
              <a:buClr>
                <a:schemeClr val="tx2"/>
              </a:buClr>
            </a:pPr>
            <a:r>
              <a:rPr lang="en-AU" altLang="en-US" sz="2800" b="1" dirty="0">
                <a:solidFill>
                  <a:srgbClr val="0033CC"/>
                </a:solidFill>
                <a:cs typeface="Times New Roman" panose="02020603050405020304" pitchFamily="18" charset="0"/>
              </a:rPr>
              <a:t>National Herbarium &amp; Botanic Gardens Of Malawi</a:t>
            </a:r>
          </a:p>
        </p:txBody>
      </p:sp>
      <p:pic>
        <p:nvPicPr>
          <p:cNvPr id="7" name="Picture 6">
            <a:extLst>
              <a:ext uri="{FF2B5EF4-FFF2-40B4-BE49-F238E27FC236}">
                <a16:creationId xmlns:a16="http://schemas.microsoft.com/office/drawing/2014/main" xmlns="" id="{364805C3-002B-45EB-89AD-0BF42FD32DD6}"/>
              </a:ext>
            </a:extLst>
          </p:cNvPr>
          <p:cNvPicPr>
            <a:picLocks noChangeAspect="1"/>
          </p:cNvPicPr>
          <p:nvPr/>
        </p:nvPicPr>
        <p:blipFill>
          <a:blip r:embed="rId3"/>
          <a:stretch>
            <a:fillRect/>
          </a:stretch>
        </p:blipFill>
        <p:spPr>
          <a:xfrm>
            <a:off x="457200" y="5166781"/>
            <a:ext cx="992576" cy="1104102"/>
          </a:xfrm>
          <a:prstGeom prst="rect">
            <a:avLst/>
          </a:prstGeom>
        </p:spPr>
      </p:pic>
      <p:sp>
        <p:nvSpPr>
          <p:cNvPr id="8" name="Rectangle 7">
            <a:extLst>
              <a:ext uri="{FF2B5EF4-FFF2-40B4-BE49-F238E27FC236}">
                <a16:creationId xmlns:a16="http://schemas.microsoft.com/office/drawing/2014/main" xmlns="" id="{0C4DC56D-E5B4-4D95-83E3-E225700C009B}"/>
              </a:ext>
            </a:extLst>
          </p:cNvPr>
          <p:cNvSpPr txBox="1">
            <a:spLocks noChangeArrowheads="1"/>
          </p:cNvSpPr>
          <p:nvPr/>
        </p:nvSpPr>
        <p:spPr>
          <a:xfrm>
            <a:off x="2198204" y="2492633"/>
            <a:ext cx="4747590" cy="713442"/>
          </a:xfrm>
          <a:prstGeom prst="rect">
            <a:avLst/>
          </a:prstGeom>
          <a:solidFill>
            <a:srgbClr val="FFFF00"/>
          </a:solidFill>
          <a:ln>
            <a:solidFill>
              <a:srgbClr val="FFFF00"/>
            </a:solidFill>
            <a:miter lim="800000"/>
            <a:headEnd/>
            <a:tailEnd/>
          </a:ln>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AU" altLang="en-US" b="1" dirty="0">
                <a:solidFill>
                  <a:srgbClr val="0033CC"/>
                </a:solidFill>
              </a:rPr>
              <a:t>BIMF-FBIP Forum</a:t>
            </a:r>
          </a:p>
          <a:p>
            <a:r>
              <a:rPr lang="en-AU" altLang="en-US" b="1" dirty="0">
                <a:solidFill>
                  <a:srgbClr val="0033CC"/>
                </a:solidFill>
              </a:rPr>
              <a:t>20 August 2019</a:t>
            </a:r>
          </a:p>
          <a:p>
            <a:endParaRPr lang="en-AU" altLang="en-US" b="1" dirty="0">
              <a:solidFill>
                <a:srgbClr val="0033CC"/>
              </a:solidFill>
            </a:endParaRPr>
          </a:p>
          <a:p>
            <a:endParaRPr lang="en-AU" altLang="en-US" b="1" dirty="0">
              <a:solidFill>
                <a:srgbClr val="0033CC"/>
              </a:solidFill>
            </a:endParaRPr>
          </a:p>
        </p:txBody>
      </p:sp>
    </p:spTree>
    <p:extLst>
      <p:ext uri="{BB962C8B-B14F-4D97-AF65-F5344CB8AC3E}">
        <p14:creationId xmlns:p14="http://schemas.microsoft.com/office/powerpoint/2010/main" val="371661445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37000" b="-37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965" y="1423656"/>
            <a:ext cx="8975035" cy="797089"/>
          </a:xfrm>
        </p:spPr>
        <p:txBody>
          <a:bodyPr>
            <a:noAutofit/>
          </a:bodyPr>
          <a:lstStyle/>
          <a:p>
            <a:r>
              <a:rPr lang="en-ZA" sz="4800" b="1" dirty="0">
                <a:latin typeface="Baskerville Old Face" panose="02020602080505020303" pitchFamily="18" charset="0"/>
              </a:rPr>
              <a:t>Increased collaboration with the Country GBIF Node (NCST)</a:t>
            </a:r>
          </a:p>
          <a:p>
            <a:pPr>
              <a:lnSpc>
                <a:spcPct val="120000"/>
              </a:lnSpc>
            </a:pPr>
            <a:endParaRPr lang="en-ZA" sz="4800" b="1" dirty="0">
              <a:solidFill>
                <a:schemeClr val="bg1"/>
              </a:solidFill>
              <a:latin typeface="Baskerville Old Face" panose="02020602080505020303" pitchFamily="18" charset="0"/>
              <a:ea typeface="Cambria Math" panose="02040503050406030204" pitchFamily="18" charset="0"/>
            </a:endParaRPr>
          </a:p>
          <a:p>
            <a:pPr>
              <a:lnSpc>
                <a:spcPct val="120000"/>
              </a:lnSpc>
            </a:pPr>
            <a:endParaRPr lang="en-ZA" sz="6000" b="1" dirty="0">
              <a:solidFill>
                <a:schemeClr val="bg1"/>
              </a:solidFill>
              <a:latin typeface="Baskerville Old Face" panose="02020602080505020303" pitchFamily="18" charset="0"/>
            </a:endParaRPr>
          </a:p>
        </p:txBody>
      </p:sp>
      <p:sp>
        <p:nvSpPr>
          <p:cNvPr id="4" name="Rectangle 5">
            <a:extLst>
              <a:ext uri="{FF2B5EF4-FFF2-40B4-BE49-F238E27FC236}">
                <a16:creationId xmlns:a16="http://schemas.microsoft.com/office/drawing/2014/main" xmlns="" id="{CDC712E2-A887-4177-8E2F-3A213D9C25D5}"/>
              </a:ext>
            </a:extLst>
          </p:cNvPr>
          <p:cNvSpPr>
            <a:spLocks noGrp="1" noChangeArrowheads="1"/>
          </p:cNvSpPr>
          <p:nvPr>
            <p:ph type="ctrTitle"/>
          </p:nvPr>
        </p:nvSpPr>
        <p:spPr>
          <a:xfrm>
            <a:off x="0" y="-1"/>
            <a:ext cx="9144000" cy="963261"/>
          </a:xfrm>
          <a:solidFill>
            <a:srgbClr val="FFFF00"/>
          </a:solidFill>
        </p:spPr>
        <p:txBody>
          <a:bodyPr anchor="ctr">
            <a:normAutofit/>
          </a:bodyPr>
          <a:lstStyle/>
          <a:p>
            <a:r>
              <a:rPr lang="en-AU" altLang="en-US" sz="5400" b="1" dirty="0">
                <a:solidFill>
                  <a:srgbClr val="0033CC"/>
                </a:solidFill>
                <a:effectLst>
                  <a:outerShdw blurRad="38100" dist="38100" dir="2700000" algn="tl">
                    <a:srgbClr val="000000"/>
                  </a:outerShdw>
                </a:effectLst>
              </a:rPr>
              <a:t>Building networks &amp; Partnerships</a:t>
            </a:r>
          </a:p>
        </p:txBody>
      </p:sp>
      <p:pic>
        <p:nvPicPr>
          <p:cNvPr id="7" name="Picture 6">
            <a:extLst>
              <a:ext uri="{FF2B5EF4-FFF2-40B4-BE49-F238E27FC236}">
                <a16:creationId xmlns:a16="http://schemas.microsoft.com/office/drawing/2014/main" xmlns="" id="{334138F2-2B22-4986-9EBC-2B79BA47651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38864" y="3198503"/>
            <a:ext cx="2658686" cy="2556769"/>
          </a:xfrm>
          <a:prstGeom prst="rect">
            <a:avLst/>
          </a:prstGeom>
        </p:spPr>
      </p:pic>
    </p:spTree>
    <p:extLst>
      <p:ext uri="{BB962C8B-B14F-4D97-AF65-F5344CB8AC3E}">
        <p14:creationId xmlns:p14="http://schemas.microsoft.com/office/powerpoint/2010/main" val="101956950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7000" b="-37000"/>
          </a:stretch>
        </a:blip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xmlns="" id="{F3A1D62D-99F5-4AB1-A4A4-B66FD90C66E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861" y="2958528"/>
            <a:ext cx="4202052" cy="3151539"/>
          </a:xfrm>
          <a:prstGeom prst="rect">
            <a:avLst/>
          </a:prstGeom>
        </p:spPr>
      </p:pic>
      <p:sp>
        <p:nvSpPr>
          <p:cNvPr id="3" name="Subtitle 2"/>
          <p:cNvSpPr>
            <a:spLocks noGrp="1"/>
          </p:cNvSpPr>
          <p:nvPr>
            <p:ph type="subTitle" idx="1"/>
          </p:nvPr>
        </p:nvSpPr>
        <p:spPr>
          <a:xfrm>
            <a:off x="168965" y="1423656"/>
            <a:ext cx="8975035" cy="797089"/>
          </a:xfrm>
        </p:spPr>
        <p:txBody>
          <a:bodyPr>
            <a:noAutofit/>
          </a:bodyPr>
          <a:lstStyle/>
          <a:p>
            <a:r>
              <a:rPr lang="en-ZA" sz="4400" b="1" dirty="0">
                <a:latin typeface="Baskerville Old Face" panose="02020602080505020303" pitchFamily="18" charset="0"/>
              </a:rPr>
              <a:t>First ever Biodiversity Information Management Forum</a:t>
            </a:r>
          </a:p>
          <a:p>
            <a:pPr algn="l"/>
            <a:endParaRPr lang="en-ZA" sz="6600" b="1" dirty="0">
              <a:latin typeface="Baskerville Old Face" panose="02020602080505020303" pitchFamily="18" charset="0"/>
            </a:endParaRPr>
          </a:p>
          <a:p>
            <a:pPr>
              <a:lnSpc>
                <a:spcPct val="120000"/>
              </a:lnSpc>
            </a:pPr>
            <a:endParaRPr lang="en-ZA" sz="6000" b="1" dirty="0">
              <a:solidFill>
                <a:schemeClr val="bg1"/>
              </a:solidFill>
              <a:latin typeface="Baskerville Old Face" panose="02020602080505020303" pitchFamily="18" charset="0"/>
              <a:ea typeface="Cambria Math" panose="02040503050406030204" pitchFamily="18" charset="0"/>
            </a:endParaRPr>
          </a:p>
          <a:p>
            <a:pPr>
              <a:lnSpc>
                <a:spcPct val="120000"/>
              </a:lnSpc>
            </a:pPr>
            <a:endParaRPr lang="en-ZA" sz="6000" b="1" dirty="0">
              <a:solidFill>
                <a:schemeClr val="bg1"/>
              </a:solidFill>
              <a:latin typeface="Baskerville Old Face" panose="02020602080505020303" pitchFamily="18" charset="0"/>
            </a:endParaRPr>
          </a:p>
        </p:txBody>
      </p:sp>
      <p:sp>
        <p:nvSpPr>
          <p:cNvPr id="4" name="Rectangle 5">
            <a:extLst>
              <a:ext uri="{FF2B5EF4-FFF2-40B4-BE49-F238E27FC236}">
                <a16:creationId xmlns:a16="http://schemas.microsoft.com/office/drawing/2014/main" xmlns="" id="{CDC712E2-A887-4177-8E2F-3A213D9C25D5}"/>
              </a:ext>
            </a:extLst>
          </p:cNvPr>
          <p:cNvSpPr>
            <a:spLocks noGrp="1" noChangeArrowheads="1"/>
          </p:cNvSpPr>
          <p:nvPr>
            <p:ph type="ctrTitle"/>
          </p:nvPr>
        </p:nvSpPr>
        <p:spPr>
          <a:xfrm>
            <a:off x="0" y="-1"/>
            <a:ext cx="9144000" cy="963261"/>
          </a:xfrm>
          <a:solidFill>
            <a:srgbClr val="FFFF00"/>
          </a:solidFill>
        </p:spPr>
        <p:txBody>
          <a:bodyPr anchor="ctr">
            <a:normAutofit/>
          </a:bodyPr>
          <a:lstStyle/>
          <a:p>
            <a:r>
              <a:rPr lang="en-AU" altLang="en-US" sz="5400" b="1" dirty="0">
                <a:solidFill>
                  <a:srgbClr val="0033CC"/>
                </a:solidFill>
                <a:effectLst>
                  <a:outerShdw blurRad="38100" dist="38100" dir="2700000" algn="tl">
                    <a:srgbClr val="000000"/>
                  </a:outerShdw>
                </a:effectLst>
              </a:rPr>
              <a:t>Building networks &amp; Partnerships</a:t>
            </a:r>
          </a:p>
        </p:txBody>
      </p:sp>
      <p:pic>
        <p:nvPicPr>
          <p:cNvPr id="12" name="Picture 11">
            <a:extLst>
              <a:ext uri="{FF2B5EF4-FFF2-40B4-BE49-F238E27FC236}">
                <a16:creationId xmlns:a16="http://schemas.microsoft.com/office/drawing/2014/main" xmlns="" id="{90639BD5-8A91-42BF-A2F0-78A01E922E8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3111" b="7809"/>
          <a:stretch/>
        </p:blipFill>
        <p:spPr>
          <a:xfrm>
            <a:off x="3357453" y="2855569"/>
            <a:ext cx="5660904" cy="3357455"/>
          </a:xfrm>
          <a:prstGeom prst="rect">
            <a:avLst/>
          </a:prstGeom>
        </p:spPr>
      </p:pic>
    </p:spTree>
    <p:extLst>
      <p:ext uri="{BB962C8B-B14F-4D97-AF65-F5344CB8AC3E}">
        <p14:creationId xmlns:p14="http://schemas.microsoft.com/office/powerpoint/2010/main" val="341643268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7000" b="-37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9665" y="1334377"/>
            <a:ext cx="8975035" cy="797089"/>
          </a:xfrm>
        </p:spPr>
        <p:txBody>
          <a:bodyPr>
            <a:noAutofit/>
          </a:bodyPr>
          <a:lstStyle/>
          <a:p>
            <a:pPr algn="l"/>
            <a:r>
              <a:rPr lang="en-ZA" sz="2800" b="1" dirty="0">
                <a:latin typeface="Baskerville Old Face" panose="02020602080505020303" pitchFamily="18" charset="0"/>
              </a:rPr>
              <a:t>A usable Biodiversity Integrated Publishing Tool</a:t>
            </a:r>
          </a:p>
          <a:p>
            <a:pPr algn="l"/>
            <a:endParaRPr lang="en-ZA" sz="6000" b="1" dirty="0">
              <a:latin typeface="Baskerville Old Face" panose="02020602080505020303" pitchFamily="18" charset="0"/>
            </a:endParaRPr>
          </a:p>
          <a:p>
            <a:pPr>
              <a:lnSpc>
                <a:spcPct val="120000"/>
              </a:lnSpc>
            </a:pPr>
            <a:endParaRPr lang="en-ZA" sz="6000" b="1" dirty="0">
              <a:solidFill>
                <a:schemeClr val="bg1"/>
              </a:solidFill>
              <a:latin typeface="Baskerville Old Face" panose="02020602080505020303" pitchFamily="18" charset="0"/>
              <a:ea typeface="Cambria Math" panose="02040503050406030204" pitchFamily="18" charset="0"/>
            </a:endParaRPr>
          </a:p>
          <a:p>
            <a:pPr>
              <a:lnSpc>
                <a:spcPct val="120000"/>
              </a:lnSpc>
            </a:pPr>
            <a:endParaRPr lang="en-ZA" sz="6000" b="1" dirty="0">
              <a:solidFill>
                <a:schemeClr val="bg1"/>
              </a:solidFill>
              <a:latin typeface="Baskerville Old Face" panose="02020602080505020303" pitchFamily="18" charset="0"/>
            </a:endParaRPr>
          </a:p>
        </p:txBody>
      </p:sp>
      <p:sp>
        <p:nvSpPr>
          <p:cNvPr id="4" name="Rectangle 5">
            <a:extLst>
              <a:ext uri="{FF2B5EF4-FFF2-40B4-BE49-F238E27FC236}">
                <a16:creationId xmlns:a16="http://schemas.microsoft.com/office/drawing/2014/main" xmlns="" id="{CDC712E2-A887-4177-8E2F-3A213D9C25D5}"/>
              </a:ext>
            </a:extLst>
          </p:cNvPr>
          <p:cNvSpPr>
            <a:spLocks noGrp="1" noChangeArrowheads="1"/>
          </p:cNvSpPr>
          <p:nvPr>
            <p:ph type="ctrTitle"/>
          </p:nvPr>
        </p:nvSpPr>
        <p:spPr>
          <a:xfrm>
            <a:off x="0" y="-1"/>
            <a:ext cx="9144000" cy="963261"/>
          </a:xfrm>
          <a:solidFill>
            <a:srgbClr val="FFFF00"/>
          </a:solidFill>
        </p:spPr>
        <p:txBody>
          <a:bodyPr anchor="ctr">
            <a:normAutofit/>
          </a:bodyPr>
          <a:lstStyle/>
          <a:p>
            <a:r>
              <a:rPr lang="en-AU" altLang="en-US" sz="5400" b="1" dirty="0">
                <a:solidFill>
                  <a:srgbClr val="0033CC"/>
                </a:solidFill>
                <a:effectLst>
                  <a:outerShdw blurRad="38100" dist="38100" dir="2700000" algn="tl">
                    <a:srgbClr val="000000"/>
                  </a:outerShdw>
                </a:effectLst>
              </a:rPr>
              <a:t>Setting up of IPT</a:t>
            </a:r>
          </a:p>
        </p:txBody>
      </p:sp>
      <p:pic>
        <p:nvPicPr>
          <p:cNvPr id="9" name="Content Placeholder 3">
            <a:extLst>
              <a:ext uri="{FF2B5EF4-FFF2-40B4-BE49-F238E27FC236}">
                <a16:creationId xmlns:a16="http://schemas.microsoft.com/office/drawing/2014/main" xmlns="" id="{1EFDF12C-599E-4624-9D28-6E7A2F6F6504}"/>
              </a:ext>
            </a:extLst>
          </p:cNvPr>
          <p:cNvPicPr>
            <a:picLocks noChangeAspect="1"/>
          </p:cNvPicPr>
          <p:nvPr/>
        </p:nvPicPr>
        <p:blipFill rotWithShape="1">
          <a:blip r:embed="rId3"/>
          <a:srcRect l="5034" t="14925" r="1734"/>
          <a:stretch/>
        </p:blipFill>
        <p:spPr>
          <a:xfrm>
            <a:off x="60325" y="2131466"/>
            <a:ext cx="9023349" cy="4629238"/>
          </a:xfrm>
          <a:prstGeom prst="rect">
            <a:avLst/>
          </a:prstGeom>
        </p:spPr>
      </p:pic>
    </p:spTree>
    <p:extLst>
      <p:ext uri="{BB962C8B-B14F-4D97-AF65-F5344CB8AC3E}">
        <p14:creationId xmlns:p14="http://schemas.microsoft.com/office/powerpoint/2010/main" val="133577127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7000" b="-37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4482" y="1088590"/>
            <a:ext cx="8975035" cy="797089"/>
          </a:xfrm>
        </p:spPr>
        <p:txBody>
          <a:bodyPr>
            <a:noAutofit/>
          </a:bodyPr>
          <a:lstStyle/>
          <a:p>
            <a:r>
              <a:rPr lang="en-ZA" sz="2800" b="1" dirty="0">
                <a:latin typeface="Baskerville Old Face" panose="02020602080505020303" pitchFamily="18" charset="0"/>
              </a:rPr>
              <a:t>Project staff trained in biodiversity informatics</a:t>
            </a:r>
          </a:p>
          <a:p>
            <a:pPr algn="l"/>
            <a:endParaRPr lang="en-ZA" sz="6000" b="1" dirty="0">
              <a:latin typeface="Baskerville Old Face" panose="02020602080505020303" pitchFamily="18" charset="0"/>
            </a:endParaRPr>
          </a:p>
          <a:p>
            <a:pPr>
              <a:lnSpc>
                <a:spcPct val="120000"/>
              </a:lnSpc>
            </a:pPr>
            <a:endParaRPr lang="en-ZA" sz="6000" b="1" dirty="0">
              <a:solidFill>
                <a:schemeClr val="bg1"/>
              </a:solidFill>
              <a:latin typeface="Baskerville Old Face" panose="02020602080505020303" pitchFamily="18" charset="0"/>
              <a:ea typeface="Cambria Math" panose="02040503050406030204" pitchFamily="18" charset="0"/>
            </a:endParaRPr>
          </a:p>
          <a:p>
            <a:pPr>
              <a:lnSpc>
                <a:spcPct val="120000"/>
              </a:lnSpc>
            </a:pPr>
            <a:endParaRPr lang="en-ZA" sz="6000" b="1" dirty="0">
              <a:solidFill>
                <a:schemeClr val="bg1"/>
              </a:solidFill>
              <a:latin typeface="Baskerville Old Face" panose="02020602080505020303" pitchFamily="18" charset="0"/>
            </a:endParaRPr>
          </a:p>
        </p:txBody>
      </p:sp>
      <p:sp>
        <p:nvSpPr>
          <p:cNvPr id="4" name="Rectangle 5">
            <a:extLst>
              <a:ext uri="{FF2B5EF4-FFF2-40B4-BE49-F238E27FC236}">
                <a16:creationId xmlns:a16="http://schemas.microsoft.com/office/drawing/2014/main" xmlns="" id="{CDC712E2-A887-4177-8E2F-3A213D9C25D5}"/>
              </a:ext>
            </a:extLst>
          </p:cNvPr>
          <p:cNvSpPr>
            <a:spLocks noGrp="1" noChangeArrowheads="1"/>
          </p:cNvSpPr>
          <p:nvPr>
            <p:ph type="ctrTitle"/>
          </p:nvPr>
        </p:nvSpPr>
        <p:spPr>
          <a:xfrm>
            <a:off x="0" y="-1"/>
            <a:ext cx="9144000" cy="963261"/>
          </a:xfrm>
          <a:solidFill>
            <a:srgbClr val="FFFF00"/>
          </a:solidFill>
        </p:spPr>
        <p:txBody>
          <a:bodyPr anchor="ctr">
            <a:noAutofit/>
          </a:bodyPr>
          <a:lstStyle/>
          <a:p>
            <a:r>
              <a:rPr lang="en-AU" altLang="en-US" sz="3600" b="1" dirty="0">
                <a:solidFill>
                  <a:srgbClr val="0033CC"/>
                </a:solidFill>
                <a:effectLst>
                  <a:outerShdw blurRad="38100" dist="38100" dir="2700000" algn="tl">
                    <a:srgbClr val="000000"/>
                  </a:outerShdw>
                </a:effectLst>
              </a:rPr>
              <a:t>Increased capacity for Biodiversity </a:t>
            </a:r>
            <a:br>
              <a:rPr lang="en-AU" altLang="en-US" sz="3600" b="1" dirty="0">
                <a:solidFill>
                  <a:srgbClr val="0033CC"/>
                </a:solidFill>
                <a:effectLst>
                  <a:outerShdw blurRad="38100" dist="38100" dir="2700000" algn="tl">
                    <a:srgbClr val="000000"/>
                  </a:outerShdw>
                </a:effectLst>
              </a:rPr>
            </a:br>
            <a:r>
              <a:rPr lang="en-AU" altLang="en-US" sz="3600" b="1" dirty="0">
                <a:solidFill>
                  <a:srgbClr val="0033CC"/>
                </a:solidFill>
                <a:effectLst>
                  <a:outerShdw blurRad="38100" dist="38100" dir="2700000" algn="tl">
                    <a:srgbClr val="000000"/>
                  </a:outerShdw>
                </a:effectLst>
              </a:rPr>
              <a:t>Information Management</a:t>
            </a:r>
          </a:p>
        </p:txBody>
      </p:sp>
      <p:pic>
        <p:nvPicPr>
          <p:cNvPr id="9" name="Content Placeholder 4">
            <a:extLst>
              <a:ext uri="{FF2B5EF4-FFF2-40B4-BE49-F238E27FC236}">
                <a16:creationId xmlns:a16="http://schemas.microsoft.com/office/drawing/2014/main" xmlns="" id="{A55F4173-EB37-46E2-A73E-C88780B420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243" y="1487134"/>
            <a:ext cx="8020878" cy="5351430"/>
          </a:xfrm>
          <a:prstGeom prst="rect">
            <a:avLst/>
          </a:prstGeom>
        </p:spPr>
      </p:pic>
    </p:spTree>
    <p:extLst>
      <p:ext uri="{BB962C8B-B14F-4D97-AF65-F5344CB8AC3E}">
        <p14:creationId xmlns:p14="http://schemas.microsoft.com/office/powerpoint/2010/main" val="370394986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Picture 2" descr="pelican">
            <a:extLst>
              <a:ext uri="{FF2B5EF4-FFF2-40B4-BE49-F238E27FC236}">
                <a16:creationId xmlns:a16="http://schemas.microsoft.com/office/drawing/2014/main" xmlns="" id="{5E235D31-5653-4D82-A97F-0FC0FBAC01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8263"/>
            <a:ext cx="9220200" cy="6777037"/>
          </a:xfrm>
          <a:prstGeom prst="rect">
            <a:avLst/>
          </a:prstGeom>
          <a:noFill/>
          <a:extLst>
            <a:ext uri="{909E8E84-426E-40DD-AFC4-6F175D3DCCD1}">
              <a14:hiddenFill xmlns:a14="http://schemas.microsoft.com/office/drawing/2010/main">
                <a:solidFill>
                  <a:srgbClr val="FFFFFF"/>
                </a:solidFill>
              </a14:hiddenFill>
            </a:ext>
          </a:extLst>
        </p:spPr>
      </p:pic>
      <p:sp>
        <p:nvSpPr>
          <p:cNvPr id="104451" name="Rectangle 3">
            <a:extLst>
              <a:ext uri="{FF2B5EF4-FFF2-40B4-BE49-F238E27FC236}">
                <a16:creationId xmlns:a16="http://schemas.microsoft.com/office/drawing/2014/main" xmlns="" id="{AAD8C13F-CECC-4707-8162-6128D11FC9C4}"/>
              </a:ext>
            </a:extLst>
          </p:cNvPr>
          <p:cNvSpPr>
            <a:spLocks noGrp="1" noChangeArrowheads="1"/>
          </p:cNvSpPr>
          <p:nvPr>
            <p:ph type="title"/>
          </p:nvPr>
        </p:nvSpPr>
        <p:spPr>
          <a:xfrm>
            <a:off x="0" y="76200"/>
            <a:ext cx="9144000" cy="504825"/>
          </a:xfrm>
        </p:spPr>
        <p:txBody>
          <a:bodyPr/>
          <a:lstStyle/>
          <a:p>
            <a:pPr algn="ctr"/>
            <a:r>
              <a:rPr lang="en-AU" altLang="en-US" sz="2800" b="1" dirty="0">
                <a:highlight>
                  <a:srgbClr val="0000FF"/>
                </a:highlight>
              </a:rPr>
              <a:t>Taking data to information</a:t>
            </a:r>
          </a:p>
        </p:txBody>
      </p:sp>
      <p:grpSp>
        <p:nvGrpSpPr>
          <p:cNvPr id="104452" name="Group 4">
            <a:extLst>
              <a:ext uri="{FF2B5EF4-FFF2-40B4-BE49-F238E27FC236}">
                <a16:creationId xmlns:a16="http://schemas.microsoft.com/office/drawing/2014/main" xmlns="" id="{6E08964E-830D-43B0-B6AA-2DCB3A1A9190}"/>
              </a:ext>
            </a:extLst>
          </p:cNvPr>
          <p:cNvGrpSpPr>
            <a:grpSpLocks/>
          </p:cNvGrpSpPr>
          <p:nvPr/>
        </p:nvGrpSpPr>
        <p:grpSpPr bwMode="auto">
          <a:xfrm>
            <a:off x="0" y="609600"/>
            <a:ext cx="2667000" cy="1957388"/>
            <a:chOff x="1632" y="336"/>
            <a:chExt cx="1680" cy="1233"/>
          </a:xfrm>
        </p:grpSpPr>
        <p:pic>
          <p:nvPicPr>
            <p:cNvPr id="104453" name="Picture 5" descr="crab-florianopolis-04">
              <a:extLst>
                <a:ext uri="{FF2B5EF4-FFF2-40B4-BE49-F238E27FC236}">
                  <a16:creationId xmlns:a16="http://schemas.microsoft.com/office/drawing/2014/main" xmlns="" id="{A66C4E23-DB57-47EB-A728-F7C8657E74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2" y="336"/>
              <a:ext cx="1680" cy="1233"/>
            </a:xfrm>
            <a:prstGeom prst="rect">
              <a:avLst/>
            </a:prstGeom>
            <a:noFill/>
            <a:extLst>
              <a:ext uri="{909E8E84-426E-40DD-AFC4-6F175D3DCCD1}">
                <a14:hiddenFill xmlns:a14="http://schemas.microsoft.com/office/drawing/2010/main">
                  <a:solidFill>
                    <a:srgbClr val="FFFFFF"/>
                  </a:solidFill>
                </a14:hiddenFill>
              </a:ext>
            </a:extLst>
          </p:spPr>
        </p:pic>
        <p:sp>
          <p:nvSpPr>
            <p:cNvPr id="104454" name="Text Box 6">
              <a:extLst>
                <a:ext uri="{FF2B5EF4-FFF2-40B4-BE49-F238E27FC236}">
                  <a16:creationId xmlns:a16="http://schemas.microsoft.com/office/drawing/2014/main" xmlns="" id="{1B2CE344-1E7C-4978-87E3-EAEF56768DC3}"/>
                </a:ext>
              </a:extLst>
            </p:cNvPr>
            <p:cNvSpPr txBox="1">
              <a:spLocks noChangeArrowheads="1"/>
            </p:cNvSpPr>
            <p:nvPr/>
          </p:nvSpPr>
          <p:spPr bwMode="auto">
            <a:xfrm>
              <a:off x="2304" y="1296"/>
              <a:ext cx="1008" cy="25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AU" altLang="en-US" sz="1000">
                  <a:solidFill>
                    <a:srgbClr val="FFFFFF"/>
                  </a:solidFill>
                  <a:latin typeface="Verdana" panose="020B0604030504040204" pitchFamily="34" charset="0"/>
                </a:rPr>
                <a:t>Crab Florianopolis, Brazil</a:t>
              </a:r>
            </a:p>
          </p:txBody>
        </p:sp>
      </p:grpSp>
      <p:grpSp>
        <p:nvGrpSpPr>
          <p:cNvPr id="104455" name="Group 7">
            <a:extLst>
              <a:ext uri="{FF2B5EF4-FFF2-40B4-BE49-F238E27FC236}">
                <a16:creationId xmlns:a16="http://schemas.microsoft.com/office/drawing/2014/main" xmlns="" id="{B6B0E01D-BC0C-4242-84FE-4900F1377F82}"/>
              </a:ext>
            </a:extLst>
          </p:cNvPr>
          <p:cNvGrpSpPr>
            <a:grpSpLocks/>
          </p:cNvGrpSpPr>
          <p:nvPr/>
        </p:nvGrpSpPr>
        <p:grpSpPr bwMode="auto">
          <a:xfrm>
            <a:off x="152400" y="685800"/>
            <a:ext cx="2667000" cy="2000250"/>
            <a:chOff x="192" y="480"/>
            <a:chExt cx="1680" cy="1260"/>
          </a:xfrm>
        </p:grpSpPr>
        <p:pic>
          <p:nvPicPr>
            <p:cNvPr id="104456" name="Picture 8" descr="cormorant-rock-tierra-del-fuego-11">
              <a:extLst>
                <a:ext uri="{FF2B5EF4-FFF2-40B4-BE49-F238E27FC236}">
                  <a16:creationId xmlns:a16="http://schemas.microsoft.com/office/drawing/2014/main" xmlns="" id="{DBAF1539-398E-41FF-994F-DD5B2DEEC91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2" y="480"/>
              <a:ext cx="1680" cy="1260"/>
            </a:xfrm>
            <a:prstGeom prst="rect">
              <a:avLst/>
            </a:prstGeom>
            <a:noFill/>
            <a:extLst>
              <a:ext uri="{909E8E84-426E-40DD-AFC4-6F175D3DCCD1}">
                <a14:hiddenFill xmlns:a14="http://schemas.microsoft.com/office/drawing/2010/main">
                  <a:solidFill>
                    <a:srgbClr val="FFFFFF"/>
                  </a:solidFill>
                </a14:hiddenFill>
              </a:ext>
            </a:extLst>
          </p:spPr>
        </p:pic>
        <p:sp>
          <p:nvSpPr>
            <p:cNvPr id="104457" name="Text Box 9">
              <a:extLst>
                <a:ext uri="{FF2B5EF4-FFF2-40B4-BE49-F238E27FC236}">
                  <a16:creationId xmlns:a16="http://schemas.microsoft.com/office/drawing/2014/main" xmlns="" id="{D787891D-4B67-4A26-986B-5EEBACB2EDB2}"/>
                </a:ext>
              </a:extLst>
            </p:cNvPr>
            <p:cNvSpPr txBox="1">
              <a:spLocks noChangeArrowheads="1"/>
            </p:cNvSpPr>
            <p:nvPr/>
          </p:nvSpPr>
          <p:spPr bwMode="auto">
            <a:xfrm>
              <a:off x="1008" y="1488"/>
              <a:ext cx="864" cy="25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AU" altLang="en-US" sz="1000">
                  <a:solidFill>
                    <a:srgbClr val="FFFFFF"/>
                  </a:solidFill>
                  <a:latin typeface="Verdana" panose="020B0604030504040204" pitchFamily="34" charset="0"/>
                </a:rPr>
                <a:t>Rock Cormorants Argentina</a:t>
              </a:r>
            </a:p>
          </p:txBody>
        </p:sp>
      </p:grpSp>
      <p:grpSp>
        <p:nvGrpSpPr>
          <p:cNvPr id="104458" name="Group 10">
            <a:extLst>
              <a:ext uri="{FF2B5EF4-FFF2-40B4-BE49-F238E27FC236}">
                <a16:creationId xmlns:a16="http://schemas.microsoft.com/office/drawing/2014/main" xmlns="" id="{748F84A0-BD45-42F8-BDF6-383F089E84CC}"/>
              </a:ext>
            </a:extLst>
          </p:cNvPr>
          <p:cNvGrpSpPr>
            <a:grpSpLocks/>
          </p:cNvGrpSpPr>
          <p:nvPr/>
        </p:nvGrpSpPr>
        <p:grpSpPr bwMode="auto">
          <a:xfrm>
            <a:off x="228600" y="762000"/>
            <a:ext cx="2667000" cy="1960563"/>
            <a:chOff x="240" y="1056"/>
            <a:chExt cx="1680" cy="1235"/>
          </a:xfrm>
        </p:grpSpPr>
        <p:pic>
          <p:nvPicPr>
            <p:cNvPr id="104459" name="Picture 11" descr="bocas-red-frog-2">
              <a:extLst>
                <a:ext uri="{FF2B5EF4-FFF2-40B4-BE49-F238E27FC236}">
                  <a16:creationId xmlns:a16="http://schemas.microsoft.com/office/drawing/2014/main" xmlns="" id="{BB26F933-D32C-4DDC-9A06-53AD56393EE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0" y="1056"/>
              <a:ext cx="1680" cy="1235"/>
            </a:xfrm>
            <a:prstGeom prst="rect">
              <a:avLst/>
            </a:prstGeom>
            <a:noFill/>
            <a:extLst>
              <a:ext uri="{909E8E84-426E-40DD-AFC4-6F175D3DCCD1}">
                <a14:hiddenFill xmlns:a14="http://schemas.microsoft.com/office/drawing/2010/main">
                  <a:solidFill>
                    <a:srgbClr val="FFFFFF"/>
                  </a:solidFill>
                </a14:hiddenFill>
              </a:ext>
            </a:extLst>
          </p:spPr>
        </p:pic>
        <p:sp>
          <p:nvSpPr>
            <p:cNvPr id="104460" name="Text Box 12">
              <a:extLst>
                <a:ext uri="{FF2B5EF4-FFF2-40B4-BE49-F238E27FC236}">
                  <a16:creationId xmlns:a16="http://schemas.microsoft.com/office/drawing/2014/main" xmlns="" id="{4FFFC719-F5BC-4DD6-9A76-E4EDB854DD91}"/>
                </a:ext>
              </a:extLst>
            </p:cNvPr>
            <p:cNvSpPr txBox="1">
              <a:spLocks noChangeArrowheads="1"/>
            </p:cNvSpPr>
            <p:nvPr/>
          </p:nvSpPr>
          <p:spPr bwMode="auto">
            <a:xfrm>
              <a:off x="1344" y="2016"/>
              <a:ext cx="576" cy="25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AU" altLang="en-US" sz="1000">
                  <a:solidFill>
                    <a:srgbClr val="FFFFFF"/>
                  </a:solidFill>
                  <a:latin typeface="Verdana" panose="020B0604030504040204" pitchFamily="34" charset="0"/>
                </a:rPr>
                <a:t>Bocas Frog Panama</a:t>
              </a:r>
            </a:p>
          </p:txBody>
        </p:sp>
      </p:grpSp>
      <p:grpSp>
        <p:nvGrpSpPr>
          <p:cNvPr id="104461" name="Group 13">
            <a:extLst>
              <a:ext uri="{FF2B5EF4-FFF2-40B4-BE49-F238E27FC236}">
                <a16:creationId xmlns:a16="http://schemas.microsoft.com/office/drawing/2014/main" xmlns="" id="{0E4D7770-50C3-4DD0-9EB5-0FB118C5A4A7}"/>
              </a:ext>
            </a:extLst>
          </p:cNvPr>
          <p:cNvGrpSpPr>
            <a:grpSpLocks/>
          </p:cNvGrpSpPr>
          <p:nvPr/>
        </p:nvGrpSpPr>
        <p:grpSpPr bwMode="auto">
          <a:xfrm>
            <a:off x="304800" y="838200"/>
            <a:ext cx="2667000" cy="1965325"/>
            <a:chOff x="192" y="528"/>
            <a:chExt cx="1680" cy="1238"/>
          </a:xfrm>
        </p:grpSpPr>
        <p:pic>
          <p:nvPicPr>
            <p:cNvPr id="104462" name="Picture 14" descr="insect-stick-campinas">
              <a:extLst>
                <a:ext uri="{FF2B5EF4-FFF2-40B4-BE49-F238E27FC236}">
                  <a16:creationId xmlns:a16="http://schemas.microsoft.com/office/drawing/2014/main" xmlns="" id="{F50521F6-E635-42A2-BA24-F47091EB7D0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2" y="528"/>
              <a:ext cx="1680" cy="1233"/>
            </a:xfrm>
            <a:prstGeom prst="rect">
              <a:avLst/>
            </a:prstGeom>
            <a:solidFill>
              <a:srgbClr val="969696"/>
            </a:solidFill>
          </p:spPr>
        </p:pic>
        <p:sp>
          <p:nvSpPr>
            <p:cNvPr id="104463" name="Text Box 15">
              <a:extLst>
                <a:ext uri="{FF2B5EF4-FFF2-40B4-BE49-F238E27FC236}">
                  <a16:creationId xmlns:a16="http://schemas.microsoft.com/office/drawing/2014/main" xmlns="" id="{4FD7290A-AD9E-4D96-A8D1-4487CD6C185E}"/>
                </a:ext>
              </a:extLst>
            </p:cNvPr>
            <p:cNvSpPr txBox="1">
              <a:spLocks noChangeArrowheads="1"/>
            </p:cNvSpPr>
            <p:nvPr/>
          </p:nvSpPr>
          <p:spPr bwMode="auto">
            <a:xfrm>
              <a:off x="1104" y="1536"/>
              <a:ext cx="768" cy="23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AU" altLang="en-US" sz="900">
                  <a:solidFill>
                    <a:srgbClr val="FFFFFF"/>
                  </a:solidFill>
                  <a:latin typeface="Verdana" panose="020B0604030504040204" pitchFamily="34" charset="0"/>
                </a:rPr>
                <a:t>Stick Insect Campinas, Brazil</a:t>
              </a:r>
            </a:p>
          </p:txBody>
        </p:sp>
      </p:grpSp>
      <p:grpSp>
        <p:nvGrpSpPr>
          <p:cNvPr id="104464" name="Group 16">
            <a:extLst>
              <a:ext uri="{FF2B5EF4-FFF2-40B4-BE49-F238E27FC236}">
                <a16:creationId xmlns:a16="http://schemas.microsoft.com/office/drawing/2014/main" xmlns="" id="{39C19A79-8D19-42FC-9A30-B10B3EFF83BB}"/>
              </a:ext>
            </a:extLst>
          </p:cNvPr>
          <p:cNvGrpSpPr>
            <a:grpSpLocks/>
          </p:cNvGrpSpPr>
          <p:nvPr/>
        </p:nvGrpSpPr>
        <p:grpSpPr bwMode="auto">
          <a:xfrm>
            <a:off x="3200400" y="609600"/>
            <a:ext cx="2667000" cy="1957388"/>
            <a:chOff x="2256" y="384"/>
            <a:chExt cx="1680" cy="1233"/>
          </a:xfrm>
        </p:grpSpPr>
        <p:pic>
          <p:nvPicPr>
            <p:cNvPr id="104465" name="Picture 17" descr="acaena-magellanica-tierra-del-fuego-01">
              <a:extLst>
                <a:ext uri="{FF2B5EF4-FFF2-40B4-BE49-F238E27FC236}">
                  <a16:creationId xmlns:a16="http://schemas.microsoft.com/office/drawing/2014/main" xmlns="" id="{BE17049F-A222-4878-B22A-D88DBDAECC7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56" y="384"/>
              <a:ext cx="1680" cy="1233"/>
            </a:xfrm>
            <a:prstGeom prst="rect">
              <a:avLst/>
            </a:prstGeom>
            <a:noFill/>
            <a:extLst>
              <a:ext uri="{909E8E84-426E-40DD-AFC4-6F175D3DCCD1}">
                <a14:hiddenFill xmlns:a14="http://schemas.microsoft.com/office/drawing/2010/main">
                  <a:solidFill>
                    <a:srgbClr val="FFFFFF"/>
                  </a:solidFill>
                </a14:hiddenFill>
              </a:ext>
            </a:extLst>
          </p:spPr>
        </p:pic>
        <p:sp>
          <p:nvSpPr>
            <p:cNvPr id="104466" name="Text Box 18">
              <a:extLst>
                <a:ext uri="{FF2B5EF4-FFF2-40B4-BE49-F238E27FC236}">
                  <a16:creationId xmlns:a16="http://schemas.microsoft.com/office/drawing/2014/main" xmlns="" id="{D83C3B7C-9DFC-4728-A49F-9526DD7930BC}"/>
                </a:ext>
              </a:extLst>
            </p:cNvPr>
            <p:cNvSpPr txBox="1">
              <a:spLocks noChangeArrowheads="1"/>
            </p:cNvSpPr>
            <p:nvPr/>
          </p:nvSpPr>
          <p:spPr bwMode="auto">
            <a:xfrm>
              <a:off x="3072" y="1344"/>
              <a:ext cx="864" cy="25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AU" altLang="en-US" sz="1000">
                  <a:solidFill>
                    <a:srgbClr val="FFFFFF"/>
                  </a:solidFill>
                  <a:latin typeface="Verdana" panose="020B0604030504040204" pitchFamily="34" charset="0"/>
                </a:rPr>
                <a:t>Armeria maritima Argentina</a:t>
              </a:r>
            </a:p>
          </p:txBody>
        </p:sp>
      </p:grpSp>
      <p:grpSp>
        <p:nvGrpSpPr>
          <p:cNvPr id="104467" name="Group 19">
            <a:extLst>
              <a:ext uri="{FF2B5EF4-FFF2-40B4-BE49-F238E27FC236}">
                <a16:creationId xmlns:a16="http://schemas.microsoft.com/office/drawing/2014/main" xmlns="" id="{888F3A77-4FA3-4CF7-B417-BEE7F66A6F1B}"/>
              </a:ext>
            </a:extLst>
          </p:cNvPr>
          <p:cNvGrpSpPr>
            <a:grpSpLocks/>
          </p:cNvGrpSpPr>
          <p:nvPr/>
        </p:nvGrpSpPr>
        <p:grpSpPr bwMode="auto">
          <a:xfrm>
            <a:off x="3276600" y="685800"/>
            <a:ext cx="2667000" cy="1997075"/>
            <a:chOff x="2352" y="480"/>
            <a:chExt cx="1680" cy="1258"/>
          </a:xfrm>
        </p:grpSpPr>
        <p:pic>
          <p:nvPicPr>
            <p:cNvPr id="104468" name="Picture 20" descr="fern-tierre-del-fuego-01">
              <a:extLst>
                <a:ext uri="{FF2B5EF4-FFF2-40B4-BE49-F238E27FC236}">
                  <a16:creationId xmlns:a16="http://schemas.microsoft.com/office/drawing/2014/main" xmlns="" id="{1D7D45C6-CF05-4AED-B3F7-83F9817ED5C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52" y="480"/>
              <a:ext cx="1680" cy="1233"/>
            </a:xfrm>
            <a:prstGeom prst="rect">
              <a:avLst/>
            </a:prstGeom>
            <a:noFill/>
            <a:extLst>
              <a:ext uri="{909E8E84-426E-40DD-AFC4-6F175D3DCCD1}">
                <a14:hiddenFill xmlns:a14="http://schemas.microsoft.com/office/drawing/2010/main">
                  <a:solidFill>
                    <a:srgbClr val="FFFFFF"/>
                  </a:solidFill>
                </a14:hiddenFill>
              </a:ext>
            </a:extLst>
          </p:spPr>
        </p:pic>
        <p:sp>
          <p:nvSpPr>
            <p:cNvPr id="104469" name="Text Box 21">
              <a:extLst>
                <a:ext uri="{FF2B5EF4-FFF2-40B4-BE49-F238E27FC236}">
                  <a16:creationId xmlns:a16="http://schemas.microsoft.com/office/drawing/2014/main" xmlns="" id="{154895ED-9386-4B66-99CF-A797B89F4A44}"/>
                </a:ext>
              </a:extLst>
            </p:cNvPr>
            <p:cNvSpPr txBox="1">
              <a:spLocks noChangeArrowheads="1"/>
            </p:cNvSpPr>
            <p:nvPr/>
          </p:nvSpPr>
          <p:spPr bwMode="auto">
            <a:xfrm>
              <a:off x="3312" y="1488"/>
              <a:ext cx="720" cy="25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AU" altLang="en-US" sz="1000">
                  <a:solidFill>
                    <a:srgbClr val="FFFFFF"/>
                  </a:solidFill>
                  <a:latin typeface="Verdana" panose="020B0604030504040204" pitchFamily="34" charset="0"/>
                </a:rPr>
                <a:t>Fern  - Tierra del Fuego</a:t>
              </a:r>
            </a:p>
          </p:txBody>
        </p:sp>
      </p:grpSp>
      <p:grpSp>
        <p:nvGrpSpPr>
          <p:cNvPr id="104470" name="Group 22">
            <a:extLst>
              <a:ext uri="{FF2B5EF4-FFF2-40B4-BE49-F238E27FC236}">
                <a16:creationId xmlns:a16="http://schemas.microsoft.com/office/drawing/2014/main" xmlns="" id="{02FE6DD9-4857-451E-A53C-E1ACB0705B75}"/>
              </a:ext>
            </a:extLst>
          </p:cNvPr>
          <p:cNvGrpSpPr>
            <a:grpSpLocks/>
          </p:cNvGrpSpPr>
          <p:nvPr/>
        </p:nvGrpSpPr>
        <p:grpSpPr bwMode="auto">
          <a:xfrm>
            <a:off x="3352800" y="762000"/>
            <a:ext cx="2667000" cy="1997075"/>
            <a:chOff x="2448" y="576"/>
            <a:chExt cx="1680" cy="1258"/>
          </a:xfrm>
        </p:grpSpPr>
        <p:pic>
          <p:nvPicPr>
            <p:cNvPr id="104471" name="Picture 23" descr="fungi-gulbenkian-lisbon-02">
              <a:extLst>
                <a:ext uri="{FF2B5EF4-FFF2-40B4-BE49-F238E27FC236}">
                  <a16:creationId xmlns:a16="http://schemas.microsoft.com/office/drawing/2014/main" xmlns="" id="{D783461C-914B-48F5-86FA-33363EEFDF5F}"/>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48" y="576"/>
              <a:ext cx="1680" cy="1233"/>
            </a:xfrm>
            <a:prstGeom prst="rect">
              <a:avLst/>
            </a:prstGeom>
            <a:noFill/>
            <a:extLst>
              <a:ext uri="{909E8E84-426E-40DD-AFC4-6F175D3DCCD1}">
                <a14:hiddenFill xmlns:a14="http://schemas.microsoft.com/office/drawing/2010/main">
                  <a:solidFill>
                    <a:srgbClr val="FFFFFF"/>
                  </a:solidFill>
                </a14:hiddenFill>
              </a:ext>
            </a:extLst>
          </p:spPr>
        </p:pic>
        <p:sp>
          <p:nvSpPr>
            <p:cNvPr id="104472" name="Text Box 24">
              <a:extLst>
                <a:ext uri="{FF2B5EF4-FFF2-40B4-BE49-F238E27FC236}">
                  <a16:creationId xmlns:a16="http://schemas.microsoft.com/office/drawing/2014/main" xmlns="" id="{B40471C5-DB5C-48E1-96BC-ADC260015C48}"/>
                </a:ext>
              </a:extLst>
            </p:cNvPr>
            <p:cNvSpPr txBox="1">
              <a:spLocks noChangeArrowheads="1"/>
            </p:cNvSpPr>
            <p:nvPr/>
          </p:nvSpPr>
          <p:spPr bwMode="auto">
            <a:xfrm>
              <a:off x="3648" y="1584"/>
              <a:ext cx="480" cy="25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AU" altLang="en-US" sz="1000">
                  <a:solidFill>
                    <a:srgbClr val="FFFFFF"/>
                  </a:solidFill>
                  <a:latin typeface="Verdana" panose="020B0604030504040204" pitchFamily="34" charset="0"/>
                </a:rPr>
                <a:t>Fungus Portugal</a:t>
              </a:r>
            </a:p>
          </p:txBody>
        </p:sp>
      </p:grpSp>
      <p:grpSp>
        <p:nvGrpSpPr>
          <p:cNvPr id="104473" name="Group 25">
            <a:extLst>
              <a:ext uri="{FF2B5EF4-FFF2-40B4-BE49-F238E27FC236}">
                <a16:creationId xmlns:a16="http://schemas.microsoft.com/office/drawing/2014/main" xmlns="" id="{122FC286-B003-48E2-879F-7AE48072077C}"/>
              </a:ext>
            </a:extLst>
          </p:cNvPr>
          <p:cNvGrpSpPr>
            <a:grpSpLocks/>
          </p:cNvGrpSpPr>
          <p:nvPr/>
        </p:nvGrpSpPr>
        <p:grpSpPr bwMode="auto">
          <a:xfrm>
            <a:off x="3429000" y="838200"/>
            <a:ext cx="2667000" cy="1997075"/>
            <a:chOff x="2544" y="672"/>
            <a:chExt cx="1680" cy="1258"/>
          </a:xfrm>
        </p:grpSpPr>
        <p:pic>
          <p:nvPicPr>
            <p:cNvPr id="104474" name="Picture 26" descr="eucalyptus-nichollii-01">
              <a:extLst>
                <a:ext uri="{FF2B5EF4-FFF2-40B4-BE49-F238E27FC236}">
                  <a16:creationId xmlns:a16="http://schemas.microsoft.com/office/drawing/2014/main" xmlns="" id="{645E1E84-8ABB-45AA-9BF1-CE92EE1F48D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44" y="672"/>
              <a:ext cx="1680" cy="1234"/>
            </a:xfrm>
            <a:prstGeom prst="rect">
              <a:avLst/>
            </a:prstGeom>
            <a:noFill/>
            <a:extLst>
              <a:ext uri="{909E8E84-426E-40DD-AFC4-6F175D3DCCD1}">
                <a14:hiddenFill xmlns:a14="http://schemas.microsoft.com/office/drawing/2010/main">
                  <a:solidFill>
                    <a:srgbClr val="FFFFFF"/>
                  </a:solidFill>
                </a14:hiddenFill>
              </a:ext>
            </a:extLst>
          </p:spPr>
        </p:pic>
        <p:sp>
          <p:nvSpPr>
            <p:cNvPr id="104475" name="Text Box 27">
              <a:extLst>
                <a:ext uri="{FF2B5EF4-FFF2-40B4-BE49-F238E27FC236}">
                  <a16:creationId xmlns:a16="http://schemas.microsoft.com/office/drawing/2014/main" xmlns="" id="{DDF0535D-837E-44FC-8274-5E2353A8CEB4}"/>
                </a:ext>
              </a:extLst>
            </p:cNvPr>
            <p:cNvSpPr txBox="1">
              <a:spLocks noChangeArrowheads="1"/>
            </p:cNvSpPr>
            <p:nvPr/>
          </p:nvSpPr>
          <p:spPr bwMode="auto">
            <a:xfrm>
              <a:off x="3312" y="1680"/>
              <a:ext cx="912" cy="25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AU" altLang="en-US" sz="1000">
                  <a:solidFill>
                    <a:srgbClr val="FFFFFF"/>
                  </a:solidFill>
                  <a:latin typeface="Verdana" panose="020B0604030504040204" pitchFamily="34" charset="0"/>
                </a:rPr>
                <a:t>Eucalyptus sp. California</a:t>
              </a:r>
            </a:p>
          </p:txBody>
        </p:sp>
      </p:grpSp>
      <p:grpSp>
        <p:nvGrpSpPr>
          <p:cNvPr id="104476" name="Group 28">
            <a:extLst>
              <a:ext uri="{FF2B5EF4-FFF2-40B4-BE49-F238E27FC236}">
                <a16:creationId xmlns:a16="http://schemas.microsoft.com/office/drawing/2014/main" xmlns="" id="{B5673680-3895-44CC-97D8-998462617C9D}"/>
              </a:ext>
            </a:extLst>
          </p:cNvPr>
          <p:cNvGrpSpPr>
            <a:grpSpLocks/>
          </p:cNvGrpSpPr>
          <p:nvPr/>
        </p:nvGrpSpPr>
        <p:grpSpPr bwMode="auto">
          <a:xfrm>
            <a:off x="6248400" y="609600"/>
            <a:ext cx="2438400" cy="1997075"/>
            <a:chOff x="3984" y="432"/>
            <a:chExt cx="1536" cy="1258"/>
          </a:xfrm>
        </p:grpSpPr>
        <p:pic>
          <p:nvPicPr>
            <p:cNvPr id="104477" name="Picture 29" descr="CLIMATE2">
              <a:extLst>
                <a:ext uri="{FF2B5EF4-FFF2-40B4-BE49-F238E27FC236}">
                  <a16:creationId xmlns:a16="http://schemas.microsoft.com/office/drawing/2014/main" xmlns="" id="{877D51FE-899D-4599-A185-EB90776B49C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984" y="432"/>
              <a:ext cx="1536" cy="1241"/>
            </a:xfrm>
            <a:prstGeom prst="rect">
              <a:avLst/>
            </a:prstGeom>
            <a:noFill/>
            <a:extLst>
              <a:ext uri="{909E8E84-426E-40DD-AFC4-6F175D3DCCD1}">
                <a14:hiddenFill xmlns:a14="http://schemas.microsoft.com/office/drawing/2010/main">
                  <a:solidFill>
                    <a:srgbClr val="FFFFFF"/>
                  </a:solidFill>
                </a14:hiddenFill>
              </a:ext>
            </a:extLst>
          </p:spPr>
        </p:pic>
        <p:sp>
          <p:nvSpPr>
            <p:cNvPr id="104478" name="Text Box 30">
              <a:extLst>
                <a:ext uri="{FF2B5EF4-FFF2-40B4-BE49-F238E27FC236}">
                  <a16:creationId xmlns:a16="http://schemas.microsoft.com/office/drawing/2014/main" xmlns="" id="{06517AA9-D348-4A50-A74B-6AACA460FA3B}"/>
                </a:ext>
              </a:extLst>
            </p:cNvPr>
            <p:cNvSpPr txBox="1">
              <a:spLocks noChangeArrowheads="1"/>
            </p:cNvSpPr>
            <p:nvPr/>
          </p:nvSpPr>
          <p:spPr bwMode="auto">
            <a:xfrm>
              <a:off x="5136" y="1440"/>
              <a:ext cx="384" cy="25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AU" altLang="en-US" sz="1000">
                  <a:solidFill>
                    <a:schemeClr val="bg2"/>
                  </a:solidFill>
                  <a:latin typeface="Verdana" panose="020B0604030504040204" pitchFamily="34" charset="0"/>
                </a:rPr>
                <a:t>Temp Range</a:t>
              </a:r>
            </a:p>
          </p:txBody>
        </p:sp>
      </p:grpSp>
      <p:grpSp>
        <p:nvGrpSpPr>
          <p:cNvPr id="104479" name="Group 31">
            <a:extLst>
              <a:ext uri="{FF2B5EF4-FFF2-40B4-BE49-F238E27FC236}">
                <a16:creationId xmlns:a16="http://schemas.microsoft.com/office/drawing/2014/main" xmlns="" id="{32089589-93F5-4D90-9A72-1B73DE556D59}"/>
              </a:ext>
            </a:extLst>
          </p:cNvPr>
          <p:cNvGrpSpPr>
            <a:grpSpLocks/>
          </p:cNvGrpSpPr>
          <p:nvPr/>
        </p:nvGrpSpPr>
        <p:grpSpPr bwMode="auto">
          <a:xfrm>
            <a:off x="6324600" y="685800"/>
            <a:ext cx="2438400" cy="1997075"/>
            <a:chOff x="3984" y="816"/>
            <a:chExt cx="1536" cy="1258"/>
          </a:xfrm>
        </p:grpSpPr>
        <p:pic>
          <p:nvPicPr>
            <p:cNvPr id="104480" name="Picture 32" descr="CLIMATE3">
              <a:extLst>
                <a:ext uri="{FF2B5EF4-FFF2-40B4-BE49-F238E27FC236}">
                  <a16:creationId xmlns:a16="http://schemas.microsoft.com/office/drawing/2014/main" xmlns="" id="{F1BD35F4-F96A-4B6A-83E3-6BEDFE4F1F63}"/>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984" y="816"/>
              <a:ext cx="1536" cy="1248"/>
            </a:xfrm>
            <a:prstGeom prst="rect">
              <a:avLst/>
            </a:prstGeom>
            <a:noFill/>
            <a:extLst>
              <a:ext uri="{909E8E84-426E-40DD-AFC4-6F175D3DCCD1}">
                <a14:hiddenFill xmlns:a14="http://schemas.microsoft.com/office/drawing/2010/main">
                  <a:solidFill>
                    <a:srgbClr val="FFFFFF"/>
                  </a:solidFill>
                </a14:hiddenFill>
              </a:ext>
            </a:extLst>
          </p:spPr>
        </p:pic>
        <p:sp>
          <p:nvSpPr>
            <p:cNvPr id="104481" name="Text Box 33">
              <a:extLst>
                <a:ext uri="{FF2B5EF4-FFF2-40B4-BE49-F238E27FC236}">
                  <a16:creationId xmlns:a16="http://schemas.microsoft.com/office/drawing/2014/main" xmlns="" id="{8270B989-4519-4403-803A-5C53F7039068}"/>
                </a:ext>
              </a:extLst>
            </p:cNvPr>
            <p:cNvSpPr txBox="1">
              <a:spLocks noChangeArrowheads="1"/>
            </p:cNvSpPr>
            <p:nvPr/>
          </p:nvSpPr>
          <p:spPr bwMode="auto">
            <a:xfrm>
              <a:off x="5184" y="1824"/>
              <a:ext cx="336" cy="25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AU" altLang="en-US" sz="1000">
                  <a:solidFill>
                    <a:schemeClr val="bg2"/>
                  </a:solidFill>
                  <a:latin typeface="Verdana" panose="020B0604030504040204" pitchFamily="34" charset="0"/>
                </a:rPr>
                <a:t>Rain June</a:t>
              </a:r>
            </a:p>
          </p:txBody>
        </p:sp>
      </p:grpSp>
      <p:grpSp>
        <p:nvGrpSpPr>
          <p:cNvPr id="104482" name="Group 34">
            <a:extLst>
              <a:ext uri="{FF2B5EF4-FFF2-40B4-BE49-F238E27FC236}">
                <a16:creationId xmlns:a16="http://schemas.microsoft.com/office/drawing/2014/main" xmlns="" id="{71FB5004-C10A-4B99-844E-53F9F594BD35}"/>
              </a:ext>
            </a:extLst>
          </p:cNvPr>
          <p:cNvGrpSpPr>
            <a:grpSpLocks/>
          </p:cNvGrpSpPr>
          <p:nvPr/>
        </p:nvGrpSpPr>
        <p:grpSpPr bwMode="auto">
          <a:xfrm>
            <a:off x="6400800" y="762000"/>
            <a:ext cx="2438400" cy="1997075"/>
            <a:chOff x="2784" y="2256"/>
            <a:chExt cx="1536" cy="1258"/>
          </a:xfrm>
        </p:grpSpPr>
        <p:pic>
          <p:nvPicPr>
            <p:cNvPr id="104483" name="Picture 35" descr="CLIMATE4">
              <a:extLst>
                <a:ext uri="{FF2B5EF4-FFF2-40B4-BE49-F238E27FC236}">
                  <a16:creationId xmlns:a16="http://schemas.microsoft.com/office/drawing/2014/main" xmlns="" id="{8A3681D1-F17D-4EC5-BCAE-335D4936B0F8}"/>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784" y="2256"/>
              <a:ext cx="1536" cy="1245"/>
            </a:xfrm>
            <a:prstGeom prst="rect">
              <a:avLst/>
            </a:prstGeom>
            <a:noFill/>
            <a:extLst>
              <a:ext uri="{909E8E84-426E-40DD-AFC4-6F175D3DCCD1}">
                <a14:hiddenFill xmlns:a14="http://schemas.microsoft.com/office/drawing/2010/main">
                  <a:solidFill>
                    <a:srgbClr val="FFFFFF"/>
                  </a:solidFill>
                </a14:hiddenFill>
              </a:ext>
            </a:extLst>
          </p:spPr>
        </p:pic>
        <p:sp>
          <p:nvSpPr>
            <p:cNvPr id="104484" name="Text Box 36">
              <a:extLst>
                <a:ext uri="{FF2B5EF4-FFF2-40B4-BE49-F238E27FC236}">
                  <a16:creationId xmlns:a16="http://schemas.microsoft.com/office/drawing/2014/main" xmlns="" id="{5FBD20DA-085A-4224-AB2B-3DD368113C67}"/>
                </a:ext>
              </a:extLst>
            </p:cNvPr>
            <p:cNvSpPr txBox="1">
              <a:spLocks noChangeArrowheads="1"/>
            </p:cNvSpPr>
            <p:nvPr/>
          </p:nvSpPr>
          <p:spPr bwMode="auto">
            <a:xfrm>
              <a:off x="3936" y="3264"/>
              <a:ext cx="384" cy="25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AU" altLang="en-US" sz="1000">
                  <a:solidFill>
                    <a:schemeClr val="bg2"/>
                  </a:solidFill>
                  <a:latin typeface="Verdana" panose="020B0604030504040204" pitchFamily="34" charset="0"/>
                </a:rPr>
                <a:t>Rain Jan</a:t>
              </a:r>
            </a:p>
          </p:txBody>
        </p:sp>
      </p:grpSp>
      <p:pic>
        <p:nvPicPr>
          <p:cNvPr id="104485" name="Picture 37" descr="sa">
            <a:extLst>
              <a:ext uri="{FF2B5EF4-FFF2-40B4-BE49-F238E27FC236}">
                <a16:creationId xmlns:a16="http://schemas.microsoft.com/office/drawing/2014/main" xmlns="" id="{539D362C-5569-4A8D-9002-3163B7D98754}"/>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477000" y="838200"/>
            <a:ext cx="2452688" cy="2003425"/>
          </a:xfrm>
          <a:prstGeom prst="rect">
            <a:avLst/>
          </a:prstGeom>
          <a:noFill/>
          <a:extLst>
            <a:ext uri="{909E8E84-426E-40DD-AFC4-6F175D3DCCD1}">
              <a14:hiddenFill xmlns:a14="http://schemas.microsoft.com/office/drawing/2010/main">
                <a:solidFill>
                  <a:srgbClr val="FFFFFF"/>
                </a:solidFill>
              </a14:hiddenFill>
            </a:ext>
          </a:extLst>
        </p:spPr>
      </p:pic>
      <p:pic>
        <p:nvPicPr>
          <p:cNvPr id="104486" name="Picture 38" descr="gaz">
            <a:extLst>
              <a:ext uri="{FF2B5EF4-FFF2-40B4-BE49-F238E27FC236}">
                <a16:creationId xmlns:a16="http://schemas.microsoft.com/office/drawing/2014/main" xmlns="" id="{476E498B-C949-42A0-823F-E4A1664AD2D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52400" y="4625975"/>
            <a:ext cx="2667000" cy="2232025"/>
          </a:xfrm>
          <a:prstGeom prst="rect">
            <a:avLst/>
          </a:prstGeom>
          <a:noFill/>
          <a:extLst>
            <a:ext uri="{909E8E84-426E-40DD-AFC4-6F175D3DCCD1}">
              <a14:hiddenFill xmlns:a14="http://schemas.microsoft.com/office/drawing/2010/main">
                <a:solidFill>
                  <a:srgbClr val="FFFFFF"/>
                </a:solidFill>
              </a14:hiddenFill>
            </a:ext>
          </a:extLst>
        </p:spPr>
      </p:pic>
      <p:pic>
        <p:nvPicPr>
          <p:cNvPr id="104487" name="Picture 39" descr="habitats">
            <a:extLst>
              <a:ext uri="{FF2B5EF4-FFF2-40B4-BE49-F238E27FC236}">
                <a16:creationId xmlns:a16="http://schemas.microsoft.com/office/drawing/2014/main" xmlns="" id="{9F3994AF-6DC2-46E7-B2F0-4DCF7F6549B2}"/>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28600" y="4572000"/>
            <a:ext cx="2667000" cy="2182813"/>
          </a:xfrm>
          <a:prstGeom prst="rect">
            <a:avLst/>
          </a:prstGeom>
          <a:noFill/>
          <a:extLst>
            <a:ext uri="{909E8E84-426E-40DD-AFC4-6F175D3DCCD1}">
              <a14:hiddenFill xmlns:a14="http://schemas.microsoft.com/office/drawing/2010/main">
                <a:solidFill>
                  <a:srgbClr val="FFFFFF"/>
                </a:solidFill>
              </a14:hiddenFill>
            </a:ext>
          </a:extLst>
        </p:spPr>
      </p:pic>
      <p:pic>
        <p:nvPicPr>
          <p:cNvPr id="104488" name="Picture 40" descr="points">
            <a:extLst>
              <a:ext uri="{FF2B5EF4-FFF2-40B4-BE49-F238E27FC236}">
                <a16:creationId xmlns:a16="http://schemas.microsoft.com/office/drawing/2014/main" xmlns="" id="{C72378A6-92C0-40F4-8FAC-A4A818F017B2}"/>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04800" y="4495800"/>
            <a:ext cx="2743200" cy="2233613"/>
          </a:xfrm>
          <a:prstGeom prst="rect">
            <a:avLst/>
          </a:prstGeom>
          <a:noFill/>
          <a:extLst>
            <a:ext uri="{909E8E84-426E-40DD-AFC4-6F175D3DCCD1}">
              <a14:hiddenFill xmlns:a14="http://schemas.microsoft.com/office/drawing/2010/main">
                <a:solidFill>
                  <a:srgbClr val="FFFFFF"/>
                </a:solidFill>
              </a14:hiddenFill>
            </a:ext>
          </a:extLst>
        </p:spPr>
      </p:pic>
      <p:pic>
        <p:nvPicPr>
          <p:cNvPr id="104489" name="Picture 41" descr="model1">
            <a:extLst>
              <a:ext uri="{FF2B5EF4-FFF2-40B4-BE49-F238E27FC236}">
                <a16:creationId xmlns:a16="http://schemas.microsoft.com/office/drawing/2014/main" xmlns="" id="{B1D65591-658C-4895-8EB9-2A12287FE32C}"/>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200400" y="4632325"/>
            <a:ext cx="2514600" cy="2225675"/>
          </a:xfrm>
          <a:prstGeom prst="rect">
            <a:avLst/>
          </a:prstGeom>
          <a:noFill/>
          <a:extLst>
            <a:ext uri="{909E8E84-426E-40DD-AFC4-6F175D3DCCD1}">
              <a14:hiddenFill xmlns:a14="http://schemas.microsoft.com/office/drawing/2010/main">
                <a:solidFill>
                  <a:srgbClr val="FFFFFF"/>
                </a:solidFill>
              </a14:hiddenFill>
            </a:ext>
          </a:extLst>
        </p:spPr>
      </p:pic>
      <p:pic>
        <p:nvPicPr>
          <p:cNvPr id="104490" name="Picture 42" descr="model2">
            <a:extLst>
              <a:ext uri="{FF2B5EF4-FFF2-40B4-BE49-F238E27FC236}">
                <a16:creationId xmlns:a16="http://schemas.microsoft.com/office/drawing/2014/main" xmlns="" id="{D2E8C099-AFFD-49A2-833F-2593D25F0983}"/>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276600" y="4522788"/>
            <a:ext cx="2590800" cy="2212975"/>
          </a:xfrm>
          <a:prstGeom prst="rect">
            <a:avLst/>
          </a:prstGeom>
          <a:noFill/>
          <a:extLst>
            <a:ext uri="{909E8E84-426E-40DD-AFC4-6F175D3DCCD1}">
              <a14:hiddenFill xmlns:a14="http://schemas.microsoft.com/office/drawing/2010/main">
                <a:solidFill>
                  <a:srgbClr val="FFFFFF"/>
                </a:solidFill>
              </a14:hiddenFill>
            </a:ext>
          </a:extLst>
        </p:spPr>
      </p:pic>
      <p:pic>
        <p:nvPicPr>
          <p:cNvPr id="104491" name="Picture 43" descr="mapcria">
            <a:extLst>
              <a:ext uri="{FF2B5EF4-FFF2-40B4-BE49-F238E27FC236}">
                <a16:creationId xmlns:a16="http://schemas.microsoft.com/office/drawing/2014/main" xmlns="" id="{4B656F1D-E819-4492-8648-8D157B0E6978}"/>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096000" y="4724400"/>
            <a:ext cx="3162300" cy="2133600"/>
          </a:xfrm>
          <a:prstGeom prst="rect">
            <a:avLst/>
          </a:prstGeom>
          <a:noFill/>
          <a:extLst>
            <a:ext uri="{909E8E84-426E-40DD-AFC4-6F175D3DCCD1}">
              <a14:hiddenFill xmlns:a14="http://schemas.microsoft.com/office/drawing/2010/main">
                <a:solidFill>
                  <a:srgbClr val="FFFFFF"/>
                </a:solidFill>
              </a14:hiddenFill>
            </a:ext>
          </a:extLst>
        </p:spPr>
      </p:pic>
      <p:pic>
        <p:nvPicPr>
          <p:cNvPr id="104492" name="Picture 44" descr="epbc">
            <a:extLst>
              <a:ext uri="{FF2B5EF4-FFF2-40B4-BE49-F238E27FC236}">
                <a16:creationId xmlns:a16="http://schemas.microsoft.com/office/drawing/2014/main" xmlns="" id="{C76DBD9F-D6AE-403D-A83B-C32088C993C7}"/>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629400" y="4583113"/>
            <a:ext cx="2514600" cy="2274887"/>
          </a:xfrm>
          <a:prstGeom prst="rect">
            <a:avLst/>
          </a:prstGeom>
          <a:noFill/>
          <a:extLst>
            <a:ext uri="{909E8E84-426E-40DD-AFC4-6F175D3DCCD1}">
              <a14:hiddenFill xmlns:a14="http://schemas.microsoft.com/office/drawing/2010/main">
                <a:solidFill>
                  <a:srgbClr val="FFFFFF"/>
                </a:solidFill>
              </a14:hiddenFill>
            </a:ext>
          </a:extLst>
        </p:spPr>
      </p:pic>
      <p:sp>
        <p:nvSpPr>
          <p:cNvPr id="104493" name="Text Box 45">
            <a:extLst>
              <a:ext uri="{FF2B5EF4-FFF2-40B4-BE49-F238E27FC236}">
                <a16:creationId xmlns:a16="http://schemas.microsoft.com/office/drawing/2014/main" xmlns="" id="{BE3D974A-38F1-4BD8-9F8D-4FBFAA0B5CF2}"/>
              </a:ext>
            </a:extLst>
          </p:cNvPr>
          <p:cNvSpPr txBox="1">
            <a:spLocks noChangeArrowheads="1"/>
          </p:cNvSpPr>
          <p:nvPr/>
        </p:nvSpPr>
        <p:spPr bwMode="auto">
          <a:xfrm>
            <a:off x="7162800" y="4953000"/>
            <a:ext cx="1295400" cy="70167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AU" altLang="en-US" sz="2000">
                <a:solidFill>
                  <a:srgbClr val="CC0000"/>
                </a:solidFill>
                <a:latin typeface="Verdana" panose="020B0604030504040204" pitchFamily="34" charset="0"/>
              </a:rPr>
              <a:t>Decision Support</a:t>
            </a:r>
          </a:p>
        </p:txBody>
      </p:sp>
      <p:sp>
        <p:nvSpPr>
          <p:cNvPr id="104494" name="Text Box 46">
            <a:extLst>
              <a:ext uri="{FF2B5EF4-FFF2-40B4-BE49-F238E27FC236}">
                <a16:creationId xmlns:a16="http://schemas.microsoft.com/office/drawing/2014/main" xmlns="" id="{5CE33E59-4CED-4A0C-85AD-7A0D1FF5963D}"/>
              </a:ext>
            </a:extLst>
          </p:cNvPr>
          <p:cNvSpPr txBox="1">
            <a:spLocks noChangeArrowheads="1"/>
          </p:cNvSpPr>
          <p:nvPr/>
        </p:nvSpPr>
        <p:spPr bwMode="auto">
          <a:xfrm>
            <a:off x="4267200" y="4724400"/>
            <a:ext cx="1371600" cy="39687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AU" altLang="en-US" sz="2000">
                <a:solidFill>
                  <a:srgbClr val="CC0000"/>
                </a:solidFill>
                <a:latin typeface="Verdana" panose="020B0604030504040204" pitchFamily="34" charset="0"/>
              </a:rPr>
              <a:t>Models</a:t>
            </a:r>
          </a:p>
        </p:txBody>
      </p:sp>
      <p:grpSp>
        <p:nvGrpSpPr>
          <p:cNvPr id="104495" name="Group 47">
            <a:extLst>
              <a:ext uri="{FF2B5EF4-FFF2-40B4-BE49-F238E27FC236}">
                <a16:creationId xmlns:a16="http://schemas.microsoft.com/office/drawing/2014/main" xmlns="" id="{FA57888E-884E-4E4C-9549-D1ECA6902B27}"/>
              </a:ext>
            </a:extLst>
          </p:cNvPr>
          <p:cNvGrpSpPr>
            <a:grpSpLocks/>
          </p:cNvGrpSpPr>
          <p:nvPr/>
        </p:nvGrpSpPr>
        <p:grpSpPr bwMode="auto">
          <a:xfrm>
            <a:off x="6553200" y="990600"/>
            <a:ext cx="2362200" cy="1387475"/>
            <a:chOff x="4128" y="624"/>
            <a:chExt cx="1488" cy="874"/>
          </a:xfrm>
        </p:grpSpPr>
        <p:sp>
          <p:nvSpPr>
            <p:cNvPr id="104496" name="Text Box 48">
              <a:extLst>
                <a:ext uri="{FF2B5EF4-FFF2-40B4-BE49-F238E27FC236}">
                  <a16:creationId xmlns:a16="http://schemas.microsoft.com/office/drawing/2014/main" xmlns="" id="{63FCBD5C-1BA5-4BEC-88C3-49BF35F9AA69}"/>
                </a:ext>
              </a:extLst>
            </p:cNvPr>
            <p:cNvSpPr txBox="1">
              <a:spLocks noChangeArrowheads="1"/>
            </p:cNvSpPr>
            <p:nvPr/>
          </p:nvSpPr>
          <p:spPr bwMode="auto">
            <a:xfrm>
              <a:off x="4128" y="624"/>
              <a:ext cx="1488" cy="44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AU" altLang="en-US" sz="2000">
                  <a:solidFill>
                    <a:srgbClr val="CC0000"/>
                  </a:solidFill>
                  <a:latin typeface="Verdana" panose="020B0604030504040204" pitchFamily="34" charset="0"/>
                </a:rPr>
                <a:t>Environmental Data</a:t>
              </a:r>
            </a:p>
          </p:txBody>
        </p:sp>
        <p:sp>
          <p:nvSpPr>
            <p:cNvPr id="104497" name="Text Box 49">
              <a:extLst>
                <a:ext uri="{FF2B5EF4-FFF2-40B4-BE49-F238E27FC236}">
                  <a16:creationId xmlns:a16="http://schemas.microsoft.com/office/drawing/2014/main" xmlns="" id="{DC44C578-99C7-417F-8E94-000AF281D9AA}"/>
                </a:ext>
              </a:extLst>
            </p:cNvPr>
            <p:cNvSpPr txBox="1">
              <a:spLocks noChangeArrowheads="1"/>
            </p:cNvSpPr>
            <p:nvPr/>
          </p:nvSpPr>
          <p:spPr bwMode="auto">
            <a:xfrm>
              <a:off x="4128" y="1248"/>
              <a:ext cx="1440" cy="25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AU" altLang="en-US" sz="2000">
                  <a:solidFill>
                    <a:srgbClr val="CC0000"/>
                  </a:solidFill>
                  <a:latin typeface="Verdana" panose="020B0604030504040204" pitchFamily="34" charset="0"/>
                </a:rPr>
                <a:t>Information</a:t>
              </a:r>
            </a:p>
          </p:txBody>
        </p:sp>
      </p:grpSp>
      <p:grpSp>
        <p:nvGrpSpPr>
          <p:cNvPr id="104498" name="Group 50">
            <a:extLst>
              <a:ext uri="{FF2B5EF4-FFF2-40B4-BE49-F238E27FC236}">
                <a16:creationId xmlns:a16="http://schemas.microsoft.com/office/drawing/2014/main" xmlns="" id="{8848F00C-F9DC-4F51-867C-881245F21E06}"/>
              </a:ext>
            </a:extLst>
          </p:cNvPr>
          <p:cNvGrpSpPr>
            <a:grpSpLocks/>
          </p:cNvGrpSpPr>
          <p:nvPr/>
        </p:nvGrpSpPr>
        <p:grpSpPr bwMode="auto">
          <a:xfrm>
            <a:off x="304800" y="4876800"/>
            <a:ext cx="2286000" cy="1692275"/>
            <a:chOff x="192" y="3072"/>
            <a:chExt cx="1440" cy="1066"/>
          </a:xfrm>
        </p:grpSpPr>
        <p:sp>
          <p:nvSpPr>
            <p:cNvPr id="104499" name="Text Box 51">
              <a:extLst>
                <a:ext uri="{FF2B5EF4-FFF2-40B4-BE49-F238E27FC236}">
                  <a16:creationId xmlns:a16="http://schemas.microsoft.com/office/drawing/2014/main" xmlns="" id="{96A97B9D-0EA8-41B5-A126-45BD5471FA9B}"/>
                </a:ext>
              </a:extLst>
            </p:cNvPr>
            <p:cNvSpPr txBox="1">
              <a:spLocks noChangeArrowheads="1"/>
            </p:cNvSpPr>
            <p:nvPr/>
          </p:nvSpPr>
          <p:spPr bwMode="auto">
            <a:xfrm>
              <a:off x="480" y="3072"/>
              <a:ext cx="720" cy="44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AU" altLang="en-US" sz="2000">
                  <a:solidFill>
                    <a:srgbClr val="CC0000"/>
                  </a:solidFill>
                  <a:latin typeface="Verdana" panose="020B0604030504040204" pitchFamily="34" charset="0"/>
                </a:rPr>
                <a:t>GIS Data</a:t>
              </a:r>
            </a:p>
          </p:txBody>
        </p:sp>
        <p:sp>
          <p:nvSpPr>
            <p:cNvPr id="104500" name="Text Box 52">
              <a:extLst>
                <a:ext uri="{FF2B5EF4-FFF2-40B4-BE49-F238E27FC236}">
                  <a16:creationId xmlns:a16="http://schemas.microsoft.com/office/drawing/2014/main" xmlns="" id="{2D344786-0C1E-482C-9D47-01AF60607FF2}"/>
                </a:ext>
              </a:extLst>
            </p:cNvPr>
            <p:cNvSpPr txBox="1">
              <a:spLocks noChangeArrowheads="1"/>
            </p:cNvSpPr>
            <p:nvPr/>
          </p:nvSpPr>
          <p:spPr bwMode="auto">
            <a:xfrm>
              <a:off x="192" y="3888"/>
              <a:ext cx="1440" cy="25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AU" altLang="en-US" sz="2000">
                  <a:solidFill>
                    <a:srgbClr val="CC0000"/>
                  </a:solidFill>
                  <a:latin typeface="Verdana" panose="020B0604030504040204" pitchFamily="34" charset="0"/>
                </a:rPr>
                <a:t>Information</a:t>
              </a:r>
            </a:p>
          </p:txBody>
        </p:sp>
      </p:grpSp>
      <p:grpSp>
        <p:nvGrpSpPr>
          <p:cNvPr id="104501" name="Group 53">
            <a:extLst>
              <a:ext uri="{FF2B5EF4-FFF2-40B4-BE49-F238E27FC236}">
                <a16:creationId xmlns:a16="http://schemas.microsoft.com/office/drawing/2014/main" xmlns="" id="{687C5435-030D-4307-A458-88341F0DEFCB}"/>
              </a:ext>
            </a:extLst>
          </p:cNvPr>
          <p:cNvGrpSpPr>
            <a:grpSpLocks/>
          </p:cNvGrpSpPr>
          <p:nvPr/>
        </p:nvGrpSpPr>
        <p:grpSpPr bwMode="auto">
          <a:xfrm>
            <a:off x="2209800" y="1752600"/>
            <a:ext cx="5105400" cy="4144963"/>
            <a:chOff x="1392" y="1104"/>
            <a:chExt cx="3216" cy="2611"/>
          </a:xfrm>
        </p:grpSpPr>
        <p:sp>
          <p:nvSpPr>
            <p:cNvPr id="104502" name="Line 54">
              <a:extLst>
                <a:ext uri="{FF2B5EF4-FFF2-40B4-BE49-F238E27FC236}">
                  <a16:creationId xmlns:a16="http://schemas.microsoft.com/office/drawing/2014/main" xmlns="" id="{DF515083-7272-4289-B21D-19594FC8F7AF}"/>
                </a:ext>
              </a:extLst>
            </p:cNvPr>
            <p:cNvSpPr>
              <a:spLocks noChangeShapeType="1"/>
            </p:cNvSpPr>
            <p:nvPr/>
          </p:nvSpPr>
          <p:spPr bwMode="auto">
            <a:xfrm flipH="1">
              <a:off x="3072" y="1104"/>
              <a:ext cx="1536" cy="1776"/>
            </a:xfrm>
            <a:prstGeom prst="line">
              <a:avLst/>
            </a:prstGeom>
            <a:noFill/>
            <a:ln w="57150">
              <a:solidFill>
                <a:srgbClr val="CC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AU"/>
            </a:p>
          </p:txBody>
        </p:sp>
        <p:grpSp>
          <p:nvGrpSpPr>
            <p:cNvPr id="104503" name="Group 55">
              <a:extLst>
                <a:ext uri="{FF2B5EF4-FFF2-40B4-BE49-F238E27FC236}">
                  <a16:creationId xmlns:a16="http://schemas.microsoft.com/office/drawing/2014/main" xmlns="" id="{D42D25F4-9D91-42B4-9808-0B64F9A9FF18}"/>
                </a:ext>
              </a:extLst>
            </p:cNvPr>
            <p:cNvGrpSpPr>
              <a:grpSpLocks/>
            </p:cNvGrpSpPr>
            <p:nvPr/>
          </p:nvGrpSpPr>
          <p:grpSpPr bwMode="auto">
            <a:xfrm>
              <a:off x="1392" y="3456"/>
              <a:ext cx="960" cy="259"/>
              <a:chOff x="1392" y="3456"/>
              <a:chExt cx="960" cy="259"/>
            </a:xfrm>
          </p:grpSpPr>
          <p:sp>
            <p:nvSpPr>
              <p:cNvPr id="104504" name="Line 56">
                <a:extLst>
                  <a:ext uri="{FF2B5EF4-FFF2-40B4-BE49-F238E27FC236}">
                    <a16:creationId xmlns:a16="http://schemas.microsoft.com/office/drawing/2014/main" xmlns="" id="{D6401C35-F430-44B4-89B8-E184A1FFA122}"/>
                  </a:ext>
                </a:extLst>
              </p:cNvPr>
              <p:cNvSpPr>
                <a:spLocks noChangeShapeType="1"/>
              </p:cNvSpPr>
              <p:nvPr/>
            </p:nvSpPr>
            <p:spPr bwMode="auto">
              <a:xfrm>
                <a:off x="1392" y="3600"/>
                <a:ext cx="960" cy="0"/>
              </a:xfrm>
              <a:prstGeom prst="line">
                <a:avLst/>
              </a:prstGeom>
              <a:noFill/>
              <a:ln w="57150">
                <a:solidFill>
                  <a:srgbClr val="CC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AU"/>
              </a:p>
            </p:txBody>
          </p:sp>
          <p:pic>
            <p:nvPicPr>
              <p:cNvPr id="104505" name="Picture 57" descr="computer">
                <a:extLst>
                  <a:ext uri="{FF2B5EF4-FFF2-40B4-BE49-F238E27FC236}">
                    <a16:creationId xmlns:a16="http://schemas.microsoft.com/office/drawing/2014/main" xmlns="" id="{A2DB05B3-F5D5-45CF-8A0F-373D1BF4837F}"/>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824" y="3456"/>
                <a:ext cx="252" cy="259"/>
              </a:xfrm>
              <a:prstGeom prst="rect">
                <a:avLst/>
              </a:prstGeom>
              <a:noFill/>
              <a:extLst>
                <a:ext uri="{909E8E84-426E-40DD-AFC4-6F175D3DCCD1}">
                  <a14:hiddenFill xmlns:a14="http://schemas.microsoft.com/office/drawing/2010/main">
                    <a:solidFill>
                      <a:srgbClr val="FFFFFF"/>
                    </a:solidFill>
                  </a14:hiddenFill>
                </a:ext>
              </a:extLst>
            </p:spPr>
          </p:pic>
        </p:grpSp>
        <p:pic>
          <p:nvPicPr>
            <p:cNvPr id="104506" name="Picture 58" descr="computer">
              <a:extLst>
                <a:ext uri="{FF2B5EF4-FFF2-40B4-BE49-F238E27FC236}">
                  <a16:creationId xmlns:a16="http://schemas.microsoft.com/office/drawing/2014/main" xmlns="" id="{3BBD0D69-783B-4798-9362-8FB0B2ADD13F}"/>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3600" y="1968"/>
              <a:ext cx="252" cy="25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4507" name="Group 59">
            <a:extLst>
              <a:ext uri="{FF2B5EF4-FFF2-40B4-BE49-F238E27FC236}">
                <a16:creationId xmlns:a16="http://schemas.microsoft.com/office/drawing/2014/main" xmlns="" id="{10831BD1-4609-42E3-B271-AEF1F89659FF}"/>
              </a:ext>
            </a:extLst>
          </p:cNvPr>
          <p:cNvGrpSpPr>
            <a:grpSpLocks/>
          </p:cNvGrpSpPr>
          <p:nvPr/>
        </p:nvGrpSpPr>
        <p:grpSpPr bwMode="auto">
          <a:xfrm>
            <a:off x="5715000" y="5562600"/>
            <a:ext cx="1219200" cy="411163"/>
            <a:chOff x="3600" y="3504"/>
            <a:chExt cx="768" cy="259"/>
          </a:xfrm>
        </p:grpSpPr>
        <p:sp>
          <p:nvSpPr>
            <p:cNvPr id="104508" name="Line 60">
              <a:extLst>
                <a:ext uri="{FF2B5EF4-FFF2-40B4-BE49-F238E27FC236}">
                  <a16:creationId xmlns:a16="http://schemas.microsoft.com/office/drawing/2014/main" xmlns="" id="{AAC1BD2C-EAAA-4036-B85D-079C7CAF3855}"/>
                </a:ext>
              </a:extLst>
            </p:cNvPr>
            <p:cNvSpPr>
              <a:spLocks noChangeShapeType="1"/>
            </p:cNvSpPr>
            <p:nvPr/>
          </p:nvSpPr>
          <p:spPr bwMode="auto">
            <a:xfrm>
              <a:off x="3600" y="3648"/>
              <a:ext cx="768" cy="0"/>
            </a:xfrm>
            <a:prstGeom prst="line">
              <a:avLst/>
            </a:prstGeom>
            <a:noFill/>
            <a:ln w="57150">
              <a:solidFill>
                <a:srgbClr val="CC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AU"/>
            </a:p>
          </p:txBody>
        </p:sp>
        <p:pic>
          <p:nvPicPr>
            <p:cNvPr id="104509" name="Picture 61" descr="computer">
              <a:extLst>
                <a:ext uri="{FF2B5EF4-FFF2-40B4-BE49-F238E27FC236}">
                  <a16:creationId xmlns:a16="http://schemas.microsoft.com/office/drawing/2014/main" xmlns="" id="{22597AC3-8F78-4B6C-A103-17C1993E39E6}"/>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3744" y="3504"/>
              <a:ext cx="252" cy="259"/>
            </a:xfrm>
            <a:prstGeom prst="rect">
              <a:avLst/>
            </a:prstGeom>
            <a:noFill/>
            <a:extLst>
              <a:ext uri="{909E8E84-426E-40DD-AFC4-6F175D3DCCD1}">
                <a14:hiddenFill xmlns:a14="http://schemas.microsoft.com/office/drawing/2010/main">
                  <a:solidFill>
                    <a:srgbClr val="FFFFFF"/>
                  </a:solidFill>
                </a14:hiddenFill>
              </a:ext>
            </a:extLst>
          </p:spPr>
        </p:pic>
      </p:grpSp>
      <p:sp>
        <p:nvSpPr>
          <p:cNvPr id="104510" name="Text Box 62">
            <a:extLst>
              <a:ext uri="{FF2B5EF4-FFF2-40B4-BE49-F238E27FC236}">
                <a16:creationId xmlns:a16="http://schemas.microsoft.com/office/drawing/2014/main" xmlns="" id="{1D9E7E39-CCF5-45A4-B916-E9A276270460}"/>
              </a:ext>
            </a:extLst>
          </p:cNvPr>
          <p:cNvSpPr txBox="1">
            <a:spLocks noChangeArrowheads="1"/>
          </p:cNvSpPr>
          <p:nvPr/>
        </p:nvSpPr>
        <p:spPr bwMode="auto">
          <a:xfrm>
            <a:off x="6400800" y="3048000"/>
            <a:ext cx="2209800" cy="406400"/>
          </a:xfrm>
          <a:prstGeom prst="rect">
            <a:avLst/>
          </a:prstGeom>
          <a:solidFill>
            <a:srgbClr val="FFFF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AU" altLang="en-US" sz="2000">
                <a:solidFill>
                  <a:srgbClr val="CC0000"/>
                </a:solidFill>
                <a:latin typeface="Verdana" panose="020B0604030504040204" pitchFamily="34" charset="0"/>
              </a:rPr>
              <a:t>Decisions</a:t>
            </a:r>
          </a:p>
        </p:txBody>
      </p:sp>
      <p:sp>
        <p:nvSpPr>
          <p:cNvPr id="104511" name="Text Box 63">
            <a:extLst>
              <a:ext uri="{FF2B5EF4-FFF2-40B4-BE49-F238E27FC236}">
                <a16:creationId xmlns:a16="http://schemas.microsoft.com/office/drawing/2014/main" xmlns="" id="{B55C7CD7-3BA2-400B-B6DE-40855853CA96}"/>
              </a:ext>
            </a:extLst>
          </p:cNvPr>
          <p:cNvSpPr txBox="1">
            <a:spLocks noChangeArrowheads="1"/>
          </p:cNvSpPr>
          <p:nvPr/>
        </p:nvSpPr>
        <p:spPr bwMode="auto">
          <a:xfrm>
            <a:off x="6629400" y="3352800"/>
            <a:ext cx="2209800" cy="406400"/>
          </a:xfrm>
          <a:prstGeom prst="rect">
            <a:avLst/>
          </a:prstGeom>
          <a:solidFill>
            <a:srgbClr val="FFFF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AU" altLang="en-US" sz="2000">
                <a:solidFill>
                  <a:srgbClr val="CC0000"/>
                </a:solidFill>
                <a:latin typeface="Verdana" panose="020B0604030504040204" pitchFamily="34" charset="0"/>
              </a:rPr>
              <a:t>Policy</a:t>
            </a:r>
          </a:p>
        </p:txBody>
      </p:sp>
      <p:sp>
        <p:nvSpPr>
          <p:cNvPr id="104512" name="Text Box 64">
            <a:extLst>
              <a:ext uri="{FF2B5EF4-FFF2-40B4-BE49-F238E27FC236}">
                <a16:creationId xmlns:a16="http://schemas.microsoft.com/office/drawing/2014/main" xmlns="" id="{E8D5D057-14E9-42B0-9464-BDF40A015A09}"/>
              </a:ext>
            </a:extLst>
          </p:cNvPr>
          <p:cNvSpPr txBox="1">
            <a:spLocks noChangeArrowheads="1"/>
          </p:cNvSpPr>
          <p:nvPr/>
        </p:nvSpPr>
        <p:spPr bwMode="auto">
          <a:xfrm>
            <a:off x="6858000" y="3657600"/>
            <a:ext cx="2133600" cy="406400"/>
          </a:xfrm>
          <a:prstGeom prst="rect">
            <a:avLst/>
          </a:prstGeom>
          <a:solidFill>
            <a:srgbClr val="FFFF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AU" altLang="en-US" sz="2000">
                <a:solidFill>
                  <a:srgbClr val="CC0000"/>
                </a:solidFill>
                <a:latin typeface="Verdana" panose="020B0604030504040204" pitchFamily="34" charset="0"/>
              </a:rPr>
              <a:t>Conservation</a:t>
            </a:r>
          </a:p>
        </p:txBody>
      </p:sp>
      <p:sp>
        <p:nvSpPr>
          <p:cNvPr id="104513" name="Text Box 65">
            <a:extLst>
              <a:ext uri="{FF2B5EF4-FFF2-40B4-BE49-F238E27FC236}">
                <a16:creationId xmlns:a16="http://schemas.microsoft.com/office/drawing/2014/main" xmlns="" id="{F842E7B5-652E-4738-9D76-CBD079335CCF}"/>
              </a:ext>
            </a:extLst>
          </p:cNvPr>
          <p:cNvSpPr txBox="1">
            <a:spLocks noChangeArrowheads="1"/>
          </p:cNvSpPr>
          <p:nvPr/>
        </p:nvSpPr>
        <p:spPr bwMode="auto">
          <a:xfrm>
            <a:off x="7086600" y="3962400"/>
            <a:ext cx="2057400" cy="406400"/>
          </a:xfrm>
          <a:prstGeom prst="rect">
            <a:avLst/>
          </a:prstGeom>
          <a:solidFill>
            <a:srgbClr val="FFFF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AU" altLang="en-US" sz="2000">
                <a:solidFill>
                  <a:srgbClr val="CC0000"/>
                </a:solidFill>
                <a:latin typeface="Verdana" panose="020B0604030504040204" pitchFamily="34" charset="0"/>
              </a:rPr>
              <a:t>Management</a:t>
            </a:r>
          </a:p>
        </p:txBody>
      </p:sp>
      <p:grpSp>
        <p:nvGrpSpPr>
          <p:cNvPr id="104514" name="Group 66">
            <a:extLst>
              <a:ext uri="{FF2B5EF4-FFF2-40B4-BE49-F238E27FC236}">
                <a16:creationId xmlns:a16="http://schemas.microsoft.com/office/drawing/2014/main" xmlns="" id="{12FEAFAC-DD2F-4E7B-9DF0-B19F0CE1AB98}"/>
              </a:ext>
            </a:extLst>
          </p:cNvPr>
          <p:cNvGrpSpPr>
            <a:grpSpLocks/>
          </p:cNvGrpSpPr>
          <p:nvPr/>
        </p:nvGrpSpPr>
        <p:grpSpPr bwMode="auto">
          <a:xfrm>
            <a:off x="6629400" y="4038600"/>
            <a:ext cx="422275" cy="1143000"/>
            <a:chOff x="4176" y="2544"/>
            <a:chExt cx="266" cy="720"/>
          </a:xfrm>
        </p:grpSpPr>
        <p:sp>
          <p:nvSpPr>
            <p:cNvPr id="104515" name="Line 67">
              <a:extLst>
                <a:ext uri="{FF2B5EF4-FFF2-40B4-BE49-F238E27FC236}">
                  <a16:creationId xmlns:a16="http://schemas.microsoft.com/office/drawing/2014/main" xmlns="" id="{D0DD995C-2056-4402-8488-21D043D94B67}"/>
                </a:ext>
              </a:extLst>
            </p:cNvPr>
            <p:cNvSpPr>
              <a:spLocks noChangeShapeType="1"/>
            </p:cNvSpPr>
            <p:nvPr/>
          </p:nvSpPr>
          <p:spPr bwMode="auto">
            <a:xfrm flipV="1">
              <a:off x="4320" y="2544"/>
              <a:ext cx="0" cy="720"/>
            </a:xfrm>
            <a:prstGeom prst="line">
              <a:avLst/>
            </a:prstGeom>
            <a:noFill/>
            <a:ln w="57150">
              <a:solidFill>
                <a:srgbClr val="CC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AU"/>
            </a:p>
          </p:txBody>
        </p:sp>
        <p:pic>
          <p:nvPicPr>
            <p:cNvPr id="104516" name="Picture 68" descr="people">
              <a:extLst>
                <a:ext uri="{FF2B5EF4-FFF2-40B4-BE49-F238E27FC236}">
                  <a16:creationId xmlns:a16="http://schemas.microsoft.com/office/drawing/2014/main" xmlns="" id="{6BDAE9ED-2324-477C-A5D4-AF572A5BC15A}"/>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4176" y="2736"/>
              <a:ext cx="266" cy="274"/>
            </a:xfrm>
            <a:prstGeom prst="rect">
              <a:avLst/>
            </a:prstGeom>
            <a:noFill/>
            <a:ln w="9525">
              <a:solidFill>
                <a:srgbClr val="CC0000"/>
              </a:solidFill>
              <a:miter lim="800000"/>
              <a:headEnd/>
              <a:tailEnd/>
            </a:ln>
            <a:extLst>
              <a:ext uri="{909E8E84-426E-40DD-AFC4-6F175D3DCCD1}">
                <a14:hiddenFill xmlns:a14="http://schemas.microsoft.com/office/drawing/2010/main">
                  <a:solidFill>
                    <a:srgbClr val="FFFFFF"/>
                  </a:solidFill>
                </a14:hiddenFill>
              </a:ext>
            </a:extLst>
          </p:spPr>
        </p:pic>
      </p:grpSp>
      <p:grpSp>
        <p:nvGrpSpPr>
          <p:cNvPr id="104517" name="Group 69">
            <a:extLst>
              <a:ext uri="{FF2B5EF4-FFF2-40B4-BE49-F238E27FC236}">
                <a16:creationId xmlns:a16="http://schemas.microsoft.com/office/drawing/2014/main" xmlns="" id="{1ED6A782-3593-4A3A-AAE7-9C28EA1F3D87}"/>
              </a:ext>
            </a:extLst>
          </p:cNvPr>
          <p:cNvGrpSpPr>
            <a:grpSpLocks/>
          </p:cNvGrpSpPr>
          <p:nvPr/>
        </p:nvGrpSpPr>
        <p:grpSpPr bwMode="auto">
          <a:xfrm>
            <a:off x="250825" y="990600"/>
            <a:ext cx="4778375" cy="4876800"/>
            <a:chOff x="158" y="624"/>
            <a:chExt cx="3010" cy="3072"/>
          </a:xfrm>
        </p:grpSpPr>
        <p:grpSp>
          <p:nvGrpSpPr>
            <p:cNvPr id="104518" name="Group 70">
              <a:extLst>
                <a:ext uri="{FF2B5EF4-FFF2-40B4-BE49-F238E27FC236}">
                  <a16:creationId xmlns:a16="http://schemas.microsoft.com/office/drawing/2014/main" xmlns="" id="{BB9C8BE2-2A0E-4359-BA8C-6DAEF62AADB6}"/>
                </a:ext>
              </a:extLst>
            </p:cNvPr>
            <p:cNvGrpSpPr>
              <a:grpSpLocks/>
            </p:cNvGrpSpPr>
            <p:nvPr/>
          </p:nvGrpSpPr>
          <p:grpSpPr bwMode="auto">
            <a:xfrm>
              <a:off x="336" y="624"/>
              <a:ext cx="2832" cy="3072"/>
              <a:chOff x="336" y="624"/>
              <a:chExt cx="2832" cy="3072"/>
            </a:xfrm>
          </p:grpSpPr>
          <p:sp>
            <p:nvSpPr>
              <p:cNvPr id="104519" name="Text Box 71">
                <a:extLst>
                  <a:ext uri="{FF2B5EF4-FFF2-40B4-BE49-F238E27FC236}">
                    <a16:creationId xmlns:a16="http://schemas.microsoft.com/office/drawing/2014/main" xmlns="" id="{971E8928-0F57-4FC9-BEE8-7C4AB46BC40F}"/>
                  </a:ext>
                </a:extLst>
              </p:cNvPr>
              <p:cNvSpPr txBox="1">
                <a:spLocks noChangeArrowheads="1"/>
              </p:cNvSpPr>
              <p:nvPr/>
            </p:nvSpPr>
            <p:spPr bwMode="auto">
              <a:xfrm>
                <a:off x="336" y="624"/>
                <a:ext cx="864" cy="44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AU" altLang="en-US" sz="2000">
                    <a:solidFill>
                      <a:srgbClr val="CC0000"/>
                    </a:solidFill>
                    <a:latin typeface="Verdana" panose="020B0604030504040204" pitchFamily="34" charset="0"/>
                  </a:rPr>
                  <a:t>Species Data</a:t>
                </a:r>
              </a:p>
            </p:txBody>
          </p:sp>
          <p:sp>
            <p:nvSpPr>
              <p:cNvPr id="104520" name="Text Box 72">
                <a:extLst>
                  <a:ext uri="{FF2B5EF4-FFF2-40B4-BE49-F238E27FC236}">
                    <a16:creationId xmlns:a16="http://schemas.microsoft.com/office/drawing/2014/main" xmlns="" id="{7FD41EF7-48D9-4385-AB0D-9A8578CF8F1E}"/>
                  </a:ext>
                </a:extLst>
              </p:cNvPr>
              <p:cNvSpPr txBox="1">
                <a:spLocks noChangeArrowheads="1"/>
              </p:cNvSpPr>
              <p:nvPr/>
            </p:nvSpPr>
            <p:spPr bwMode="auto">
              <a:xfrm>
                <a:off x="2304" y="624"/>
                <a:ext cx="864" cy="44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AU" altLang="en-US" sz="2000">
                    <a:solidFill>
                      <a:srgbClr val="CC0000"/>
                    </a:solidFill>
                    <a:latin typeface="Verdana" panose="020B0604030504040204" pitchFamily="34" charset="0"/>
                  </a:rPr>
                  <a:t>Species Data</a:t>
                </a:r>
              </a:p>
            </p:txBody>
          </p:sp>
          <p:sp>
            <p:nvSpPr>
              <p:cNvPr id="104521" name="Line 73">
                <a:extLst>
                  <a:ext uri="{FF2B5EF4-FFF2-40B4-BE49-F238E27FC236}">
                    <a16:creationId xmlns:a16="http://schemas.microsoft.com/office/drawing/2014/main" xmlns="" id="{A18109A1-4677-4AF4-9138-E4F0A0435E55}"/>
                  </a:ext>
                </a:extLst>
              </p:cNvPr>
              <p:cNvSpPr>
                <a:spLocks noChangeShapeType="1"/>
              </p:cNvSpPr>
              <p:nvPr/>
            </p:nvSpPr>
            <p:spPr bwMode="auto">
              <a:xfrm flipH="1">
                <a:off x="480" y="1056"/>
                <a:ext cx="240" cy="2592"/>
              </a:xfrm>
              <a:prstGeom prst="line">
                <a:avLst/>
              </a:prstGeom>
              <a:noFill/>
              <a:ln w="57150">
                <a:solidFill>
                  <a:srgbClr val="CC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AU"/>
              </a:p>
            </p:txBody>
          </p:sp>
          <p:sp>
            <p:nvSpPr>
              <p:cNvPr id="104522" name="Line 74">
                <a:extLst>
                  <a:ext uri="{FF2B5EF4-FFF2-40B4-BE49-F238E27FC236}">
                    <a16:creationId xmlns:a16="http://schemas.microsoft.com/office/drawing/2014/main" xmlns="" id="{23C06481-913D-45FB-BDAA-194296EF2B5F}"/>
                  </a:ext>
                </a:extLst>
              </p:cNvPr>
              <p:cNvSpPr>
                <a:spLocks noChangeShapeType="1"/>
              </p:cNvSpPr>
              <p:nvPr/>
            </p:nvSpPr>
            <p:spPr bwMode="auto">
              <a:xfrm flipH="1">
                <a:off x="672" y="1056"/>
                <a:ext cx="2160" cy="2640"/>
              </a:xfrm>
              <a:prstGeom prst="line">
                <a:avLst/>
              </a:prstGeom>
              <a:noFill/>
              <a:ln w="57150">
                <a:solidFill>
                  <a:srgbClr val="CC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AU"/>
              </a:p>
            </p:txBody>
          </p:sp>
          <p:pic>
            <p:nvPicPr>
              <p:cNvPr id="104523" name="Picture 75" descr="computer">
                <a:extLst>
                  <a:ext uri="{FF2B5EF4-FFF2-40B4-BE49-F238E27FC236}">
                    <a16:creationId xmlns:a16="http://schemas.microsoft.com/office/drawing/2014/main" xmlns="" id="{586399E5-00C9-4857-B6BA-A8B6B7EEC2F9}"/>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80" y="2160"/>
                <a:ext cx="252" cy="259"/>
              </a:xfrm>
              <a:prstGeom prst="rect">
                <a:avLst/>
              </a:prstGeom>
              <a:noFill/>
              <a:extLst>
                <a:ext uri="{909E8E84-426E-40DD-AFC4-6F175D3DCCD1}">
                  <a14:hiddenFill xmlns:a14="http://schemas.microsoft.com/office/drawing/2010/main">
                    <a:solidFill>
                      <a:srgbClr val="FFFFFF"/>
                    </a:solidFill>
                  </a14:hiddenFill>
                </a:ext>
              </a:extLst>
            </p:spPr>
          </p:pic>
          <p:pic>
            <p:nvPicPr>
              <p:cNvPr id="104524" name="Picture 76" descr="computer">
                <a:extLst>
                  <a:ext uri="{FF2B5EF4-FFF2-40B4-BE49-F238E27FC236}">
                    <a16:creationId xmlns:a16="http://schemas.microsoft.com/office/drawing/2014/main" xmlns="" id="{45FBB57D-BD60-47F4-96DA-C800720DB621}"/>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776" y="2064"/>
                <a:ext cx="252" cy="259"/>
              </a:xfrm>
              <a:prstGeom prst="rect">
                <a:avLst/>
              </a:prstGeom>
              <a:noFill/>
              <a:extLst>
                <a:ext uri="{909E8E84-426E-40DD-AFC4-6F175D3DCCD1}">
                  <a14:hiddenFill xmlns:a14="http://schemas.microsoft.com/office/drawing/2010/main">
                    <a:solidFill>
                      <a:srgbClr val="FFFFFF"/>
                    </a:solidFill>
                  </a14:hiddenFill>
                </a:ext>
              </a:extLst>
            </p:spPr>
          </p:pic>
        </p:grpSp>
        <p:pic>
          <p:nvPicPr>
            <p:cNvPr id="104525" name="Picture 77" descr="herb-spec">
              <a:extLst>
                <a:ext uri="{FF2B5EF4-FFF2-40B4-BE49-F238E27FC236}">
                  <a16:creationId xmlns:a16="http://schemas.microsoft.com/office/drawing/2014/main" xmlns="" id="{59FCC102-12E3-444C-AC36-84AE7FB36CD0}"/>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1565" y="1842"/>
              <a:ext cx="641" cy="908"/>
            </a:xfrm>
            <a:prstGeom prst="rect">
              <a:avLst/>
            </a:prstGeom>
            <a:noFill/>
            <a:extLst>
              <a:ext uri="{909E8E84-426E-40DD-AFC4-6F175D3DCCD1}">
                <a14:hiddenFill xmlns:a14="http://schemas.microsoft.com/office/drawing/2010/main">
                  <a:solidFill>
                    <a:srgbClr val="FFFFFF"/>
                  </a:solidFill>
                </a14:hiddenFill>
              </a:ext>
            </a:extLst>
          </p:spPr>
        </p:pic>
        <p:pic>
          <p:nvPicPr>
            <p:cNvPr id="104526" name="Picture 78" descr="insect">
              <a:extLst>
                <a:ext uri="{FF2B5EF4-FFF2-40B4-BE49-F238E27FC236}">
                  <a16:creationId xmlns:a16="http://schemas.microsoft.com/office/drawing/2014/main" xmlns="" id="{5A05F561-415C-4974-A676-DB0A4BAC1216}"/>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158" y="1979"/>
              <a:ext cx="930" cy="697"/>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500"/>
                                  </p:stCondLst>
                                  <p:childTnLst>
                                    <p:set>
                                      <p:cBhvr>
                                        <p:cTn id="6" dur="1" fill="hold">
                                          <p:stCondLst>
                                            <p:cond delay="0"/>
                                          </p:stCondLst>
                                        </p:cTn>
                                        <p:tgtEl>
                                          <p:spTgt spid="104452"/>
                                        </p:tgtEl>
                                        <p:attrNameLst>
                                          <p:attrName>style.visibility</p:attrName>
                                        </p:attrNameLst>
                                      </p:cBhvr>
                                      <p:to>
                                        <p:strVal val="visible"/>
                                      </p:to>
                                    </p:set>
                                    <p:animEffect transition="in" filter="dissolve">
                                      <p:cBhvr>
                                        <p:cTn id="7" dur="500"/>
                                        <p:tgtEl>
                                          <p:spTgt spid="104452"/>
                                        </p:tgtEl>
                                      </p:cBhvr>
                                    </p:animEffect>
                                  </p:childTnLst>
                                </p:cTn>
                              </p:par>
                            </p:childTnLst>
                          </p:cTn>
                        </p:par>
                        <p:par>
                          <p:cTn id="8" fill="hold" nodeType="afterGroup">
                            <p:stCondLst>
                              <p:cond delay="1000"/>
                            </p:stCondLst>
                            <p:childTnLst>
                              <p:par>
                                <p:cTn id="9" presetID="9" presetClass="entr" presetSubtype="0" fill="hold" nodeType="afterEffect">
                                  <p:stCondLst>
                                    <p:cond delay="1000"/>
                                  </p:stCondLst>
                                  <p:childTnLst>
                                    <p:set>
                                      <p:cBhvr>
                                        <p:cTn id="10" dur="1" fill="hold">
                                          <p:stCondLst>
                                            <p:cond delay="0"/>
                                          </p:stCondLst>
                                        </p:cTn>
                                        <p:tgtEl>
                                          <p:spTgt spid="104455"/>
                                        </p:tgtEl>
                                        <p:attrNameLst>
                                          <p:attrName>style.visibility</p:attrName>
                                        </p:attrNameLst>
                                      </p:cBhvr>
                                      <p:to>
                                        <p:strVal val="visible"/>
                                      </p:to>
                                    </p:set>
                                    <p:animEffect transition="in" filter="dissolve">
                                      <p:cBhvr>
                                        <p:cTn id="11" dur="500"/>
                                        <p:tgtEl>
                                          <p:spTgt spid="104455"/>
                                        </p:tgtEl>
                                      </p:cBhvr>
                                    </p:animEffect>
                                  </p:childTnLst>
                                </p:cTn>
                              </p:par>
                            </p:childTnLst>
                          </p:cTn>
                        </p:par>
                        <p:par>
                          <p:cTn id="12" fill="hold" nodeType="afterGroup">
                            <p:stCondLst>
                              <p:cond delay="2500"/>
                            </p:stCondLst>
                            <p:childTnLst>
                              <p:par>
                                <p:cTn id="13" presetID="9" presetClass="entr" presetSubtype="0" fill="hold" nodeType="afterEffect">
                                  <p:stCondLst>
                                    <p:cond delay="1000"/>
                                  </p:stCondLst>
                                  <p:childTnLst>
                                    <p:set>
                                      <p:cBhvr>
                                        <p:cTn id="14" dur="1" fill="hold">
                                          <p:stCondLst>
                                            <p:cond delay="0"/>
                                          </p:stCondLst>
                                        </p:cTn>
                                        <p:tgtEl>
                                          <p:spTgt spid="104458"/>
                                        </p:tgtEl>
                                        <p:attrNameLst>
                                          <p:attrName>style.visibility</p:attrName>
                                        </p:attrNameLst>
                                      </p:cBhvr>
                                      <p:to>
                                        <p:strVal val="visible"/>
                                      </p:to>
                                    </p:set>
                                    <p:animEffect transition="in" filter="dissolve">
                                      <p:cBhvr>
                                        <p:cTn id="15" dur="500"/>
                                        <p:tgtEl>
                                          <p:spTgt spid="104458"/>
                                        </p:tgtEl>
                                      </p:cBhvr>
                                    </p:animEffect>
                                  </p:childTnLst>
                                </p:cTn>
                              </p:par>
                            </p:childTnLst>
                          </p:cTn>
                        </p:par>
                        <p:par>
                          <p:cTn id="16" fill="hold" nodeType="afterGroup">
                            <p:stCondLst>
                              <p:cond delay="4000"/>
                            </p:stCondLst>
                            <p:childTnLst>
                              <p:par>
                                <p:cTn id="17" presetID="9" presetClass="entr" presetSubtype="0" fill="hold" nodeType="afterEffect">
                                  <p:stCondLst>
                                    <p:cond delay="1000"/>
                                  </p:stCondLst>
                                  <p:childTnLst>
                                    <p:set>
                                      <p:cBhvr>
                                        <p:cTn id="18" dur="1" fill="hold">
                                          <p:stCondLst>
                                            <p:cond delay="0"/>
                                          </p:stCondLst>
                                        </p:cTn>
                                        <p:tgtEl>
                                          <p:spTgt spid="104461"/>
                                        </p:tgtEl>
                                        <p:attrNameLst>
                                          <p:attrName>style.visibility</p:attrName>
                                        </p:attrNameLst>
                                      </p:cBhvr>
                                      <p:to>
                                        <p:strVal val="visible"/>
                                      </p:to>
                                    </p:set>
                                    <p:animEffect transition="in" filter="dissolve">
                                      <p:cBhvr>
                                        <p:cTn id="19" dur="500"/>
                                        <p:tgtEl>
                                          <p:spTgt spid="104461"/>
                                        </p:tgtEl>
                                      </p:cBhvr>
                                    </p:animEffect>
                                  </p:childTnLst>
                                </p:cTn>
                              </p:par>
                            </p:childTnLst>
                          </p:cTn>
                        </p:par>
                        <p:par>
                          <p:cTn id="20" fill="hold" nodeType="afterGroup">
                            <p:stCondLst>
                              <p:cond delay="5500"/>
                            </p:stCondLst>
                            <p:childTnLst>
                              <p:par>
                                <p:cTn id="21" presetID="9" presetClass="entr" presetSubtype="0" fill="hold" nodeType="afterEffect">
                                  <p:stCondLst>
                                    <p:cond delay="1000"/>
                                  </p:stCondLst>
                                  <p:childTnLst>
                                    <p:set>
                                      <p:cBhvr>
                                        <p:cTn id="22" dur="1" fill="hold">
                                          <p:stCondLst>
                                            <p:cond delay="0"/>
                                          </p:stCondLst>
                                        </p:cTn>
                                        <p:tgtEl>
                                          <p:spTgt spid="104464"/>
                                        </p:tgtEl>
                                        <p:attrNameLst>
                                          <p:attrName>style.visibility</p:attrName>
                                        </p:attrNameLst>
                                      </p:cBhvr>
                                      <p:to>
                                        <p:strVal val="visible"/>
                                      </p:to>
                                    </p:set>
                                    <p:animEffect transition="in" filter="dissolve">
                                      <p:cBhvr>
                                        <p:cTn id="23" dur="500"/>
                                        <p:tgtEl>
                                          <p:spTgt spid="104464"/>
                                        </p:tgtEl>
                                      </p:cBhvr>
                                    </p:animEffect>
                                  </p:childTnLst>
                                </p:cTn>
                              </p:par>
                            </p:childTnLst>
                          </p:cTn>
                        </p:par>
                        <p:par>
                          <p:cTn id="24" fill="hold" nodeType="afterGroup">
                            <p:stCondLst>
                              <p:cond delay="7000"/>
                            </p:stCondLst>
                            <p:childTnLst>
                              <p:par>
                                <p:cTn id="25" presetID="9" presetClass="entr" presetSubtype="0" fill="hold" nodeType="afterEffect">
                                  <p:stCondLst>
                                    <p:cond delay="1000"/>
                                  </p:stCondLst>
                                  <p:childTnLst>
                                    <p:set>
                                      <p:cBhvr>
                                        <p:cTn id="26" dur="1" fill="hold">
                                          <p:stCondLst>
                                            <p:cond delay="0"/>
                                          </p:stCondLst>
                                        </p:cTn>
                                        <p:tgtEl>
                                          <p:spTgt spid="104467"/>
                                        </p:tgtEl>
                                        <p:attrNameLst>
                                          <p:attrName>style.visibility</p:attrName>
                                        </p:attrNameLst>
                                      </p:cBhvr>
                                      <p:to>
                                        <p:strVal val="visible"/>
                                      </p:to>
                                    </p:set>
                                    <p:animEffect transition="in" filter="dissolve">
                                      <p:cBhvr>
                                        <p:cTn id="27" dur="500"/>
                                        <p:tgtEl>
                                          <p:spTgt spid="104467"/>
                                        </p:tgtEl>
                                      </p:cBhvr>
                                    </p:animEffect>
                                  </p:childTnLst>
                                </p:cTn>
                              </p:par>
                            </p:childTnLst>
                          </p:cTn>
                        </p:par>
                        <p:par>
                          <p:cTn id="28" fill="hold" nodeType="afterGroup">
                            <p:stCondLst>
                              <p:cond delay="8500"/>
                            </p:stCondLst>
                            <p:childTnLst>
                              <p:par>
                                <p:cTn id="29" presetID="9" presetClass="entr" presetSubtype="0" fill="hold" nodeType="afterEffect">
                                  <p:stCondLst>
                                    <p:cond delay="1000"/>
                                  </p:stCondLst>
                                  <p:childTnLst>
                                    <p:set>
                                      <p:cBhvr>
                                        <p:cTn id="30" dur="1" fill="hold">
                                          <p:stCondLst>
                                            <p:cond delay="0"/>
                                          </p:stCondLst>
                                        </p:cTn>
                                        <p:tgtEl>
                                          <p:spTgt spid="104470"/>
                                        </p:tgtEl>
                                        <p:attrNameLst>
                                          <p:attrName>style.visibility</p:attrName>
                                        </p:attrNameLst>
                                      </p:cBhvr>
                                      <p:to>
                                        <p:strVal val="visible"/>
                                      </p:to>
                                    </p:set>
                                    <p:animEffect transition="in" filter="dissolve">
                                      <p:cBhvr>
                                        <p:cTn id="31" dur="500"/>
                                        <p:tgtEl>
                                          <p:spTgt spid="104470"/>
                                        </p:tgtEl>
                                      </p:cBhvr>
                                    </p:animEffect>
                                  </p:childTnLst>
                                </p:cTn>
                              </p:par>
                            </p:childTnLst>
                          </p:cTn>
                        </p:par>
                        <p:par>
                          <p:cTn id="32" fill="hold" nodeType="afterGroup">
                            <p:stCondLst>
                              <p:cond delay="10000"/>
                            </p:stCondLst>
                            <p:childTnLst>
                              <p:par>
                                <p:cTn id="33" presetID="9" presetClass="entr" presetSubtype="0" fill="hold" nodeType="afterEffect">
                                  <p:stCondLst>
                                    <p:cond delay="1000"/>
                                  </p:stCondLst>
                                  <p:childTnLst>
                                    <p:set>
                                      <p:cBhvr>
                                        <p:cTn id="34" dur="1" fill="hold">
                                          <p:stCondLst>
                                            <p:cond delay="0"/>
                                          </p:stCondLst>
                                        </p:cTn>
                                        <p:tgtEl>
                                          <p:spTgt spid="104473"/>
                                        </p:tgtEl>
                                        <p:attrNameLst>
                                          <p:attrName>style.visibility</p:attrName>
                                        </p:attrNameLst>
                                      </p:cBhvr>
                                      <p:to>
                                        <p:strVal val="visible"/>
                                      </p:to>
                                    </p:set>
                                    <p:animEffect transition="in" filter="dissolve">
                                      <p:cBhvr>
                                        <p:cTn id="35" dur="500"/>
                                        <p:tgtEl>
                                          <p:spTgt spid="104473"/>
                                        </p:tgtEl>
                                      </p:cBhvr>
                                    </p:animEffect>
                                  </p:childTnLst>
                                </p:cTn>
                              </p:par>
                            </p:childTnLst>
                          </p:cTn>
                        </p:par>
                        <p:par>
                          <p:cTn id="36" fill="hold" nodeType="afterGroup">
                            <p:stCondLst>
                              <p:cond delay="11500"/>
                            </p:stCondLst>
                            <p:childTnLst>
                              <p:par>
                                <p:cTn id="37" presetID="1" presetClass="entr" presetSubtype="0" fill="hold" nodeType="afterEffect">
                                  <p:stCondLst>
                                    <p:cond delay="0"/>
                                  </p:stCondLst>
                                  <p:childTnLst>
                                    <p:set>
                                      <p:cBhvr>
                                        <p:cTn id="38" dur="1" fill="hold">
                                          <p:stCondLst>
                                            <p:cond delay="0"/>
                                          </p:stCondLst>
                                        </p:cTn>
                                        <p:tgtEl>
                                          <p:spTgt spid="104517"/>
                                        </p:tgtEl>
                                        <p:attrNameLst>
                                          <p:attrName>style.visibility</p:attrName>
                                        </p:attrNameLst>
                                      </p:cBhvr>
                                      <p:to>
                                        <p:strVal val="visible"/>
                                      </p:to>
                                    </p:set>
                                  </p:childTnLst>
                                </p:cTn>
                              </p:par>
                            </p:childTnLst>
                          </p:cTn>
                        </p:par>
                        <p:par>
                          <p:cTn id="39" fill="hold" nodeType="afterGroup">
                            <p:stCondLst>
                              <p:cond delay="11500"/>
                            </p:stCondLst>
                            <p:childTnLst>
                              <p:par>
                                <p:cTn id="40" presetID="9" presetClass="entr" presetSubtype="0" fill="hold" nodeType="afterEffect">
                                  <p:stCondLst>
                                    <p:cond delay="1000"/>
                                  </p:stCondLst>
                                  <p:childTnLst>
                                    <p:set>
                                      <p:cBhvr>
                                        <p:cTn id="41" dur="1" fill="hold">
                                          <p:stCondLst>
                                            <p:cond delay="0"/>
                                          </p:stCondLst>
                                        </p:cTn>
                                        <p:tgtEl>
                                          <p:spTgt spid="104486"/>
                                        </p:tgtEl>
                                        <p:attrNameLst>
                                          <p:attrName>style.visibility</p:attrName>
                                        </p:attrNameLst>
                                      </p:cBhvr>
                                      <p:to>
                                        <p:strVal val="visible"/>
                                      </p:to>
                                    </p:set>
                                    <p:animEffect transition="in" filter="dissolve">
                                      <p:cBhvr>
                                        <p:cTn id="42" dur="500"/>
                                        <p:tgtEl>
                                          <p:spTgt spid="104486"/>
                                        </p:tgtEl>
                                      </p:cBhvr>
                                    </p:animEffect>
                                  </p:childTnLst>
                                </p:cTn>
                              </p:par>
                            </p:childTnLst>
                          </p:cTn>
                        </p:par>
                        <p:par>
                          <p:cTn id="43" fill="hold" nodeType="afterGroup">
                            <p:stCondLst>
                              <p:cond delay="13000"/>
                            </p:stCondLst>
                            <p:childTnLst>
                              <p:par>
                                <p:cTn id="44" presetID="9" presetClass="entr" presetSubtype="0" fill="hold" nodeType="afterEffect">
                                  <p:stCondLst>
                                    <p:cond delay="1000"/>
                                  </p:stCondLst>
                                  <p:childTnLst>
                                    <p:set>
                                      <p:cBhvr>
                                        <p:cTn id="45" dur="1" fill="hold">
                                          <p:stCondLst>
                                            <p:cond delay="0"/>
                                          </p:stCondLst>
                                        </p:cTn>
                                        <p:tgtEl>
                                          <p:spTgt spid="104487"/>
                                        </p:tgtEl>
                                        <p:attrNameLst>
                                          <p:attrName>style.visibility</p:attrName>
                                        </p:attrNameLst>
                                      </p:cBhvr>
                                      <p:to>
                                        <p:strVal val="visible"/>
                                      </p:to>
                                    </p:set>
                                    <p:animEffect transition="in" filter="dissolve">
                                      <p:cBhvr>
                                        <p:cTn id="46" dur="500"/>
                                        <p:tgtEl>
                                          <p:spTgt spid="104487"/>
                                        </p:tgtEl>
                                      </p:cBhvr>
                                    </p:animEffect>
                                  </p:childTnLst>
                                </p:cTn>
                              </p:par>
                            </p:childTnLst>
                          </p:cTn>
                        </p:par>
                        <p:par>
                          <p:cTn id="47" fill="hold" nodeType="afterGroup">
                            <p:stCondLst>
                              <p:cond delay="14500"/>
                            </p:stCondLst>
                            <p:childTnLst>
                              <p:par>
                                <p:cTn id="48" presetID="9" presetClass="entr" presetSubtype="0" fill="hold" nodeType="afterEffect">
                                  <p:stCondLst>
                                    <p:cond delay="1000"/>
                                  </p:stCondLst>
                                  <p:childTnLst>
                                    <p:set>
                                      <p:cBhvr>
                                        <p:cTn id="49" dur="1" fill="hold">
                                          <p:stCondLst>
                                            <p:cond delay="0"/>
                                          </p:stCondLst>
                                        </p:cTn>
                                        <p:tgtEl>
                                          <p:spTgt spid="104488"/>
                                        </p:tgtEl>
                                        <p:attrNameLst>
                                          <p:attrName>style.visibility</p:attrName>
                                        </p:attrNameLst>
                                      </p:cBhvr>
                                      <p:to>
                                        <p:strVal val="visible"/>
                                      </p:to>
                                    </p:set>
                                    <p:animEffect transition="in" filter="dissolve">
                                      <p:cBhvr>
                                        <p:cTn id="50" dur="500"/>
                                        <p:tgtEl>
                                          <p:spTgt spid="104488"/>
                                        </p:tgtEl>
                                      </p:cBhvr>
                                    </p:animEffect>
                                  </p:childTnLst>
                                </p:cTn>
                              </p:par>
                            </p:childTnLst>
                          </p:cTn>
                        </p:par>
                        <p:par>
                          <p:cTn id="51" fill="hold" nodeType="afterGroup">
                            <p:stCondLst>
                              <p:cond delay="16000"/>
                            </p:stCondLst>
                            <p:childTnLst>
                              <p:par>
                                <p:cTn id="52" presetID="1" presetClass="entr" presetSubtype="0" fill="hold" nodeType="afterEffect">
                                  <p:stCondLst>
                                    <p:cond delay="1000"/>
                                  </p:stCondLst>
                                  <p:childTnLst>
                                    <p:set>
                                      <p:cBhvr>
                                        <p:cTn id="53" dur="1" fill="hold">
                                          <p:stCondLst>
                                            <p:cond delay="499"/>
                                          </p:stCondLst>
                                        </p:cTn>
                                        <p:tgtEl>
                                          <p:spTgt spid="104498"/>
                                        </p:tgtEl>
                                        <p:attrNameLst>
                                          <p:attrName>style.visibility</p:attrName>
                                        </p:attrNameLst>
                                      </p:cBhvr>
                                      <p:to>
                                        <p:strVal val="visible"/>
                                      </p:to>
                                    </p:set>
                                  </p:childTnLst>
                                </p:cTn>
                              </p:par>
                            </p:childTnLst>
                          </p:cTn>
                        </p:par>
                        <p:par>
                          <p:cTn id="54" fill="hold" nodeType="afterGroup">
                            <p:stCondLst>
                              <p:cond delay="17500"/>
                            </p:stCondLst>
                            <p:childTnLst>
                              <p:par>
                                <p:cTn id="55" presetID="9" presetClass="entr" presetSubtype="0" fill="hold" nodeType="afterEffect">
                                  <p:stCondLst>
                                    <p:cond delay="1000"/>
                                  </p:stCondLst>
                                  <p:childTnLst>
                                    <p:set>
                                      <p:cBhvr>
                                        <p:cTn id="56" dur="1" fill="hold">
                                          <p:stCondLst>
                                            <p:cond delay="0"/>
                                          </p:stCondLst>
                                        </p:cTn>
                                        <p:tgtEl>
                                          <p:spTgt spid="104476"/>
                                        </p:tgtEl>
                                        <p:attrNameLst>
                                          <p:attrName>style.visibility</p:attrName>
                                        </p:attrNameLst>
                                      </p:cBhvr>
                                      <p:to>
                                        <p:strVal val="visible"/>
                                      </p:to>
                                    </p:set>
                                    <p:animEffect transition="in" filter="dissolve">
                                      <p:cBhvr>
                                        <p:cTn id="57" dur="500"/>
                                        <p:tgtEl>
                                          <p:spTgt spid="104476"/>
                                        </p:tgtEl>
                                      </p:cBhvr>
                                    </p:animEffect>
                                  </p:childTnLst>
                                </p:cTn>
                              </p:par>
                            </p:childTnLst>
                          </p:cTn>
                        </p:par>
                        <p:par>
                          <p:cTn id="58" fill="hold" nodeType="afterGroup">
                            <p:stCondLst>
                              <p:cond delay="19000"/>
                            </p:stCondLst>
                            <p:childTnLst>
                              <p:par>
                                <p:cTn id="59" presetID="9" presetClass="entr" presetSubtype="0" fill="hold" nodeType="afterEffect">
                                  <p:stCondLst>
                                    <p:cond delay="1000"/>
                                  </p:stCondLst>
                                  <p:childTnLst>
                                    <p:set>
                                      <p:cBhvr>
                                        <p:cTn id="60" dur="1" fill="hold">
                                          <p:stCondLst>
                                            <p:cond delay="0"/>
                                          </p:stCondLst>
                                        </p:cTn>
                                        <p:tgtEl>
                                          <p:spTgt spid="104479"/>
                                        </p:tgtEl>
                                        <p:attrNameLst>
                                          <p:attrName>style.visibility</p:attrName>
                                        </p:attrNameLst>
                                      </p:cBhvr>
                                      <p:to>
                                        <p:strVal val="visible"/>
                                      </p:to>
                                    </p:set>
                                    <p:animEffect transition="in" filter="dissolve">
                                      <p:cBhvr>
                                        <p:cTn id="61" dur="500"/>
                                        <p:tgtEl>
                                          <p:spTgt spid="104479"/>
                                        </p:tgtEl>
                                      </p:cBhvr>
                                    </p:animEffect>
                                  </p:childTnLst>
                                </p:cTn>
                              </p:par>
                            </p:childTnLst>
                          </p:cTn>
                        </p:par>
                        <p:par>
                          <p:cTn id="62" fill="hold" nodeType="afterGroup">
                            <p:stCondLst>
                              <p:cond delay="20500"/>
                            </p:stCondLst>
                            <p:childTnLst>
                              <p:par>
                                <p:cTn id="63" presetID="9" presetClass="entr" presetSubtype="0" fill="hold" nodeType="afterEffect">
                                  <p:stCondLst>
                                    <p:cond delay="1000"/>
                                  </p:stCondLst>
                                  <p:childTnLst>
                                    <p:set>
                                      <p:cBhvr>
                                        <p:cTn id="64" dur="1" fill="hold">
                                          <p:stCondLst>
                                            <p:cond delay="0"/>
                                          </p:stCondLst>
                                        </p:cTn>
                                        <p:tgtEl>
                                          <p:spTgt spid="104482"/>
                                        </p:tgtEl>
                                        <p:attrNameLst>
                                          <p:attrName>style.visibility</p:attrName>
                                        </p:attrNameLst>
                                      </p:cBhvr>
                                      <p:to>
                                        <p:strVal val="visible"/>
                                      </p:to>
                                    </p:set>
                                    <p:animEffect transition="in" filter="dissolve">
                                      <p:cBhvr>
                                        <p:cTn id="65" dur="500"/>
                                        <p:tgtEl>
                                          <p:spTgt spid="104482"/>
                                        </p:tgtEl>
                                      </p:cBhvr>
                                    </p:animEffect>
                                  </p:childTnLst>
                                </p:cTn>
                              </p:par>
                            </p:childTnLst>
                          </p:cTn>
                        </p:par>
                        <p:par>
                          <p:cTn id="66" fill="hold" nodeType="afterGroup">
                            <p:stCondLst>
                              <p:cond delay="22000"/>
                            </p:stCondLst>
                            <p:childTnLst>
                              <p:par>
                                <p:cTn id="67" presetID="9" presetClass="entr" presetSubtype="0" fill="hold" nodeType="afterEffect">
                                  <p:stCondLst>
                                    <p:cond delay="1000"/>
                                  </p:stCondLst>
                                  <p:childTnLst>
                                    <p:set>
                                      <p:cBhvr>
                                        <p:cTn id="68" dur="1" fill="hold">
                                          <p:stCondLst>
                                            <p:cond delay="0"/>
                                          </p:stCondLst>
                                        </p:cTn>
                                        <p:tgtEl>
                                          <p:spTgt spid="104485"/>
                                        </p:tgtEl>
                                        <p:attrNameLst>
                                          <p:attrName>style.visibility</p:attrName>
                                        </p:attrNameLst>
                                      </p:cBhvr>
                                      <p:to>
                                        <p:strVal val="visible"/>
                                      </p:to>
                                    </p:set>
                                    <p:animEffect transition="in" filter="dissolve">
                                      <p:cBhvr>
                                        <p:cTn id="69" dur="500"/>
                                        <p:tgtEl>
                                          <p:spTgt spid="104485"/>
                                        </p:tgtEl>
                                      </p:cBhvr>
                                    </p:animEffect>
                                  </p:childTnLst>
                                </p:cTn>
                              </p:par>
                            </p:childTnLst>
                          </p:cTn>
                        </p:par>
                        <p:par>
                          <p:cTn id="70" fill="hold" nodeType="afterGroup">
                            <p:stCondLst>
                              <p:cond delay="23500"/>
                            </p:stCondLst>
                            <p:childTnLst>
                              <p:par>
                                <p:cTn id="71" presetID="1" presetClass="entr" presetSubtype="0" fill="hold" nodeType="afterEffect">
                                  <p:stCondLst>
                                    <p:cond delay="1000"/>
                                  </p:stCondLst>
                                  <p:childTnLst>
                                    <p:set>
                                      <p:cBhvr>
                                        <p:cTn id="72" dur="1" fill="hold">
                                          <p:stCondLst>
                                            <p:cond delay="499"/>
                                          </p:stCondLst>
                                        </p:cTn>
                                        <p:tgtEl>
                                          <p:spTgt spid="104495"/>
                                        </p:tgtEl>
                                        <p:attrNameLst>
                                          <p:attrName>style.visibility</p:attrName>
                                        </p:attrNameLst>
                                      </p:cBhvr>
                                      <p:to>
                                        <p:strVal val="visible"/>
                                      </p:to>
                                    </p:set>
                                  </p:childTnLst>
                                </p:cTn>
                              </p:par>
                            </p:childTnLst>
                          </p:cTn>
                        </p:par>
                        <p:par>
                          <p:cTn id="73" fill="hold" nodeType="afterGroup">
                            <p:stCondLst>
                              <p:cond delay="25000"/>
                            </p:stCondLst>
                            <p:childTnLst>
                              <p:par>
                                <p:cTn id="74" presetID="1" presetClass="entr" presetSubtype="0" fill="hold" nodeType="afterEffect">
                                  <p:stCondLst>
                                    <p:cond delay="0"/>
                                  </p:stCondLst>
                                  <p:childTnLst>
                                    <p:set>
                                      <p:cBhvr>
                                        <p:cTn id="75" dur="1" fill="hold">
                                          <p:stCondLst>
                                            <p:cond delay="499"/>
                                          </p:stCondLst>
                                        </p:cTn>
                                        <p:tgtEl>
                                          <p:spTgt spid="104501"/>
                                        </p:tgtEl>
                                        <p:attrNameLst>
                                          <p:attrName>style.visibility</p:attrName>
                                        </p:attrNameLst>
                                      </p:cBhvr>
                                      <p:to>
                                        <p:strVal val="visible"/>
                                      </p:to>
                                    </p:set>
                                  </p:childTnLst>
                                </p:cTn>
                              </p:par>
                            </p:childTnLst>
                          </p:cTn>
                        </p:par>
                        <p:par>
                          <p:cTn id="76" fill="hold" nodeType="afterGroup">
                            <p:stCondLst>
                              <p:cond delay="25500"/>
                            </p:stCondLst>
                            <p:childTnLst>
                              <p:par>
                                <p:cTn id="77" presetID="9" presetClass="entr" presetSubtype="0" fill="hold" nodeType="afterEffect">
                                  <p:stCondLst>
                                    <p:cond delay="1000"/>
                                  </p:stCondLst>
                                  <p:childTnLst>
                                    <p:set>
                                      <p:cBhvr>
                                        <p:cTn id="78" dur="1" fill="hold">
                                          <p:stCondLst>
                                            <p:cond delay="0"/>
                                          </p:stCondLst>
                                        </p:cTn>
                                        <p:tgtEl>
                                          <p:spTgt spid="104489"/>
                                        </p:tgtEl>
                                        <p:attrNameLst>
                                          <p:attrName>style.visibility</p:attrName>
                                        </p:attrNameLst>
                                      </p:cBhvr>
                                      <p:to>
                                        <p:strVal val="visible"/>
                                      </p:to>
                                    </p:set>
                                    <p:animEffect transition="in" filter="dissolve">
                                      <p:cBhvr>
                                        <p:cTn id="79" dur="500"/>
                                        <p:tgtEl>
                                          <p:spTgt spid="104489"/>
                                        </p:tgtEl>
                                      </p:cBhvr>
                                    </p:animEffect>
                                  </p:childTnLst>
                                </p:cTn>
                              </p:par>
                            </p:childTnLst>
                          </p:cTn>
                        </p:par>
                        <p:par>
                          <p:cTn id="80" fill="hold" nodeType="afterGroup">
                            <p:stCondLst>
                              <p:cond delay="27000"/>
                            </p:stCondLst>
                            <p:childTnLst>
                              <p:par>
                                <p:cTn id="81" presetID="9" presetClass="entr" presetSubtype="0" fill="hold" nodeType="afterEffect">
                                  <p:stCondLst>
                                    <p:cond delay="1000"/>
                                  </p:stCondLst>
                                  <p:childTnLst>
                                    <p:set>
                                      <p:cBhvr>
                                        <p:cTn id="82" dur="1" fill="hold">
                                          <p:stCondLst>
                                            <p:cond delay="0"/>
                                          </p:stCondLst>
                                        </p:cTn>
                                        <p:tgtEl>
                                          <p:spTgt spid="104490"/>
                                        </p:tgtEl>
                                        <p:attrNameLst>
                                          <p:attrName>style.visibility</p:attrName>
                                        </p:attrNameLst>
                                      </p:cBhvr>
                                      <p:to>
                                        <p:strVal val="visible"/>
                                      </p:to>
                                    </p:set>
                                    <p:animEffect transition="in" filter="dissolve">
                                      <p:cBhvr>
                                        <p:cTn id="83" dur="500"/>
                                        <p:tgtEl>
                                          <p:spTgt spid="104490"/>
                                        </p:tgtEl>
                                      </p:cBhvr>
                                    </p:animEffect>
                                  </p:childTnLst>
                                </p:cTn>
                              </p:par>
                            </p:childTnLst>
                          </p:cTn>
                        </p:par>
                        <p:par>
                          <p:cTn id="84" fill="hold" nodeType="afterGroup">
                            <p:stCondLst>
                              <p:cond delay="28500"/>
                            </p:stCondLst>
                            <p:childTnLst>
                              <p:par>
                                <p:cTn id="85" presetID="1" presetClass="entr" presetSubtype="0" fill="hold" grpId="0" nodeType="afterEffect">
                                  <p:stCondLst>
                                    <p:cond delay="0"/>
                                  </p:stCondLst>
                                  <p:childTnLst>
                                    <p:set>
                                      <p:cBhvr>
                                        <p:cTn id="86" dur="1" fill="hold">
                                          <p:stCondLst>
                                            <p:cond delay="499"/>
                                          </p:stCondLst>
                                        </p:cTn>
                                        <p:tgtEl>
                                          <p:spTgt spid="104494"/>
                                        </p:tgtEl>
                                        <p:attrNameLst>
                                          <p:attrName>style.visibility</p:attrName>
                                        </p:attrNameLst>
                                      </p:cBhvr>
                                      <p:to>
                                        <p:strVal val="visible"/>
                                      </p:to>
                                    </p:set>
                                  </p:childTnLst>
                                </p:cTn>
                              </p:par>
                            </p:childTnLst>
                          </p:cTn>
                        </p:par>
                        <p:par>
                          <p:cTn id="87" fill="hold" nodeType="afterGroup">
                            <p:stCondLst>
                              <p:cond delay="29000"/>
                            </p:stCondLst>
                            <p:childTnLst>
                              <p:par>
                                <p:cTn id="88" presetID="1" presetClass="entr" presetSubtype="0" fill="hold" nodeType="afterEffect">
                                  <p:stCondLst>
                                    <p:cond delay="1000"/>
                                  </p:stCondLst>
                                  <p:childTnLst>
                                    <p:set>
                                      <p:cBhvr>
                                        <p:cTn id="89" dur="1" fill="hold">
                                          <p:stCondLst>
                                            <p:cond delay="499"/>
                                          </p:stCondLst>
                                        </p:cTn>
                                        <p:tgtEl>
                                          <p:spTgt spid="104507"/>
                                        </p:tgtEl>
                                        <p:attrNameLst>
                                          <p:attrName>style.visibility</p:attrName>
                                        </p:attrNameLst>
                                      </p:cBhvr>
                                      <p:to>
                                        <p:strVal val="visible"/>
                                      </p:to>
                                    </p:set>
                                  </p:childTnLst>
                                </p:cTn>
                              </p:par>
                            </p:childTnLst>
                          </p:cTn>
                        </p:par>
                        <p:par>
                          <p:cTn id="90" fill="hold" nodeType="afterGroup">
                            <p:stCondLst>
                              <p:cond delay="30500"/>
                            </p:stCondLst>
                            <p:childTnLst>
                              <p:par>
                                <p:cTn id="91" presetID="9" presetClass="entr" presetSubtype="0" fill="hold" nodeType="afterEffect">
                                  <p:stCondLst>
                                    <p:cond delay="1000"/>
                                  </p:stCondLst>
                                  <p:childTnLst>
                                    <p:set>
                                      <p:cBhvr>
                                        <p:cTn id="92" dur="1" fill="hold">
                                          <p:stCondLst>
                                            <p:cond delay="0"/>
                                          </p:stCondLst>
                                        </p:cTn>
                                        <p:tgtEl>
                                          <p:spTgt spid="104491"/>
                                        </p:tgtEl>
                                        <p:attrNameLst>
                                          <p:attrName>style.visibility</p:attrName>
                                        </p:attrNameLst>
                                      </p:cBhvr>
                                      <p:to>
                                        <p:strVal val="visible"/>
                                      </p:to>
                                    </p:set>
                                    <p:animEffect transition="in" filter="dissolve">
                                      <p:cBhvr>
                                        <p:cTn id="93" dur="500"/>
                                        <p:tgtEl>
                                          <p:spTgt spid="104491"/>
                                        </p:tgtEl>
                                      </p:cBhvr>
                                    </p:animEffect>
                                  </p:childTnLst>
                                </p:cTn>
                              </p:par>
                            </p:childTnLst>
                          </p:cTn>
                        </p:par>
                        <p:par>
                          <p:cTn id="94" fill="hold" nodeType="afterGroup">
                            <p:stCondLst>
                              <p:cond delay="32000"/>
                            </p:stCondLst>
                            <p:childTnLst>
                              <p:par>
                                <p:cTn id="95" presetID="9" presetClass="entr" presetSubtype="0" fill="hold" nodeType="afterEffect">
                                  <p:stCondLst>
                                    <p:cond delay="1000"/>
                                  </p:stCondLst>
                                  <p:childTnLst>
                                    <p:set>
                                      <p:cBhvr>
                                        <p:cTn id="96" dur="1" fill="hold">
                                          <p:stCondLst>
                                            <p:cond delay="0"/>
                                          </p:stCondLst>
                                        </p:cTn>
                                        <p:tgtEl>
                                          <p:spTgt spid="104492"/>
                                        </p:tgtEl>
                                        <p:attrNameLst>
                                          <p:attrName>style.visibility</p:attrName>
                                        </p:attrNameLst>
                                      </p:cBhvr>
                                      <p:to>
                                        <p:strVal val="visible"/>
                                      </p:to>
                                    </p:set>
                                    <p:animEffect transition="in" filter="dissolve">
                                      <p:cBhvr>
                                        <p:cTn id="97" dur="500"/>
                                        <p:tgtEl>
                                          <p:spTgt spid="104492"/>
                                        </p:tgtEl>
                                      </p:cBhvr>
                                    </p:animEffect>
                                  </p:childTnLst>
                                </p:cTn>
                              </p:par>
                            </p:childTnLst>
                          </p:cTn>
                        </p:par>
                        <p:par>
                          <p:cTn id="98" fill="hold" nodeType="afterGroup">
                            <p:stCondLst>
                              <p:cond delay="33500"/>
                            </p:stCondLst>
                            <p:childTnLst>
                              <p:par>
                                <p:cTn id="99" presetID="1" presetClass="entr" presetSubtype="0" fill="hold" grpId="0" nodeType="afterEffect">
                                  <p:stCondLst>
                                    <p:cond delay="1000"/>
                                  </p:stCondLst>
                                  <p:childTnLst>
                                    <p:set>
                                      <p:cBhvr>
                                        <p:cTn id="100" dur="1" fill="hold">
                                          <p:stCondLst>
                                            <p:cond delay="499"/>
                                          </p:stCondLst>
                                        </p:cTn>
                                        <p:tgtEl>
                                          <p:spTgt spid="104493"/>
                                        </p:tgtEl>
                                        <p:attrNameLst>
                                          <p:attrName>style.visibility</p:attrName>
                                        </p:attrNameLst>
                                      </p:cBhvr>
                                      <p:to>
                                        <p:strVal val="visible"/>
                                      </p:to>
                                    </p:set>
                                  </p:childTnLst>
                                </p:cTn>
                              </p:par>
                            </p:childTnLst>
                          </p:cTn>
                        </p:par>
                        <p:par>
                          <p:cTn id="101" fill="hold" nodeType="afterGroup">
                            <p:stCondLst>
                              <p:cond delay="35000"/>
                            </p:stCondLst>
                            <p:childTnLst>
                              <p:par>
                                <p:cTn id="102" presetID="1" presetClass="entr" presetSubtype="0" fill="hold" nodeType="afterEffect">
                                  <p:stCondLst>
                                    <p:cond delay="1000"/>
                                  </p:stCondLst>
                                  <p:childTnLst>
                                    <p:set>
                                      <p:cBhvr>
                                        <p:cTn id="103" dur="1" fill="hold">
                                          <p:stCondLst>
                                            <p:cond delay="499"/>
                                          </p:stCondLst>
                                        </p:cTn>
                                        <p:tgtEl>
                                          <p:spTgt spid="104514"/>
                                        </p:tgtEl>
                                        <p:attrNameLst>
                                          <p:attrName>style.visibility</p:attrName>
                                        </p:attrNameLst>
                                      </p:cBhvr>
                                      <p:to>
                                        <p:strVal val="visible"/>
                                      </p:to>
                                    </p:set>
                                  </p:childTnLst>
                                </p:cTn>
                              </p:par>
                            </p:childTnLst>
                          </p:cTn>
                        </p:par>
                        <p:par>
                          <p:cTn id="104" fill="hold" nodeType="afterGroup">
                            <p:stCondLst>
                              <p:cond delay="36500"/>
                            </p:stCondLst>
                            <p:childTnLst>
                              <p:par>
                                <p:cTn id="105" presetID="2" presetClass="entr" presetSubtype="2" fill="hold" grpId="0" nodeType="afterEffect">
                                  <p:stCondLst>
                                    <p:cond delay="1000"/>
                                  </p:stCondLst>
                                  <p:childTnLst>
                                    <p:set>
                                      <p:cBhvr>
                                        <p:cTn id="106" dur="1" fill="hold">
                                          <p:stCondLst>
                                            <p:cond delay="0"/>
                                          </p:stCondLst>
                                        </p:cTn>
                                        <p:tgtEl>
                                          <p:spTgt spid="104510"/>
                                        </p:tgtEl>
                                        <p:attrNameLst>
                                          <p:attrName>style.visibility</p:attrName>
                                        </p:attrNameLst>
                                      </p:cBhvr>
                                      <p:to>
                                        <p:strVal val="visible"/>
                                      </p:to>
                                    </p:set>
                                    <p:anim calcmode="lin" valueType="num">
                                      <p:cBhvr additive="base">
                                        <p:cTn id="107" dur="500" fill="hold"/>
                                        <p:tgtEl>
                                          <p:spTgt spid="104510"/>
                                        </p:tgtEl>
                                        <p:attrNameLst>
                                          <p:attrName>ppt_x</p:attrName>
                                        </p:attrNameLst>
                                      </p:cBhvr>
                                      <p:tavLst>
                                        <p:tav tm="0">
                                          <p:val>
                                            <p:strVal val="1+#ppt_w/2"/>
                                          </p:val>
                                        </p:tav>
                                        <p:tav tm="100000">
                                          <p:val>
                                            <p:strVal val="#ppt_x"/>
                                          </p:val>
                                        </p:tav>
                                      </p:tavLst>
                                    </p:anim>
                                    <p:anim calcmode="lin" valueType="num">
                                      <p:cBhvr additive="base">
                                        <p:cTn id="108" dur="500" fill="hold"/>
                                        <p:tgtEl>
                                          <p:spTgt spid="104510"/>
                                        </p:tgtEl>
                                        <p:attrNameLst>
                                          <p:attrName>ppt_y</p:attrName>
                                        </p:attrNameLst>
                                      </p:cBhvr>
                                      <p:tavLst>
                                        <p:tav tm="0">
                                          <p:val>
                                            <p:strVal val="#ppt_y"/>
                                          </p:val>
                                        </p:tav>
                                        <p:tav tm="100000">
                                          <p:val>
                                            <p:strVal val="#ppt_y"/>
                                          </p:val>
                                        </p:tav>
                                      </p:tavLst>
                                    </p:anim>
                                  </p:childTnLst>
                                </p:cTn>
                              </p:par>
                            </p:childTnLst>
                          </p:cTn>
                        </p:par>
                        <p:par>
                          <p:cTn id="109" fill="hold" nodeType="afterGroup">
                            <p:stCondLst>
                              <p:cond delay="38000"/>
                            </p:stCondLst>
                            <p:childTnLst>
                              <p:par>
                                <p:cTn id="110" presetID="2" presetClass="entr" presetSubtype="2" fill="hold" grpId="0" nodeType="afterEffect">
                                  <p:stCondLst>
                                    <p:cond delay="1000"/>
                                  </p:stCondLst>
                                  <p:childTnLst>
                                    <p:set>
                                      <p:cBhvr>
                                        <p:cTn id="111" dur="1" fill="hold">
                                          <p:stCondLst>
                                            <p:cond delay="0"/>
                                          </p:stCondLst>
                                        </p:cTn>
                                        <p:tgtEl>
                                          <p:spTgt spid="104511"/>
                                        </p:tgtEl>
                                        <p:attrNameLst>
                                          <p:attrName>style.visibility</p:attrName>
                                        </p:attrNameLst>
                                      </p:cBhvr>
                                      <p:to>
                                        <p:strVal val="visible"/>
                                      </p:to>
                                    </p:set>
                                    <p:anim calcmode="lin" valueType="num">
                                      <p:cBhvr additive="base">
                                        <p:cTn id="112" dur="500" fill="hold"/>
                                        <p:tgtEl>
                                          <p:spTgt spid="104511"/>
                                        </p:tgtEl>
                                        <p:attrNameLst>
                                          <p:attrName>ppt_x</p:attrName>
                                        </p:attrNameLst>
                                      </p:cBhvr>
                                      <p:tavLst>
                                        <p:tav tm="0">
                                          <p:val>
                                            <p:strVal val="1+#ppt_w/2"/>
                                          </p:val>
                                        </p:tav>
                                        <p:tav tm="100000">
                                          <p:val>
                                            <p:strVal val="#ppt_x"/>
                                          </p:val>
                                        </p:tav>
                                      </p:tavLst>
                                    </p:anim>
                                    <p:anim calcmode="lin" valueType="num">
                                      <p:cBhvr additive="base">
                                        <p:cTn id="113" dur="500" fill="hold"/>
                                        <p:tgtEl>
                                          <p:spTgt spid="104511"/>
                                        </p:tgtEl>
                                        <p:attrNameLst>
                                          <p:attrName>ppt_y</p:attrName>
                                        </p:attrNameLst>
                                      </p:cBhvr>
                                      <p:tavLst>
                                        <p:tav tm="0">
                                          <p:val>
                                            <p:strVal val="#ppt_y"/>
                                          </p:val>
                                        </p:tav>
                                        <p:tav tm="100000">
                                          <p:val>
                                            <p:strVal val="#ppt_y"/>
                                          </p:val>
                                        </p:tav>
                                      </p:tavLst>
                                    </p:anim>
                                  </p:childTnLst>
                                </p:cTn>
                              </p:par>
                            </p:childTnLst>
                          </p:cTn>
                        </p:par>
                        <p:par>
                          <p:cTn id="114" fill="hold" nodeType="afterGroup">
                            <p:stCondLst>
                              <p:cond delay="39500"/>
                            </p:stCondLst>
                            <p:childTnLst>
                              <p:par>
                                <p:cTn id="115" presetID="2" presetClass="entr" presetSubtype="2" fill="hold" grpId="0" nodeType="afterEffect">
                                  <p:stCondLst>
                                    <p:cond delay="1000"/>
                                  </p:stCondLst>
                                  <p:childTnLst>
                                    <p:set>
                                      <p:cBhvr>
                                        <p:cTn id="116" dur="1" fill="hold">
                                          <p:stCondLst>
                                            <p:cond delay="0"/>
                                          </p:stCondLst>
                                        </p:cTn>
                                        <p:tgtEl>
                                          <p:spTgt spid="104512"/>
                                        </p:tgtEl>
                                        <p:attrNameLst>
                                          <p:attrName>style.visibility</p:attrName>
                                        </p:attrNameLst>
                                      </p:cBhvr>
                                      <p:to>
                                        <p:strVal val="visible"/>
                                      </p:to>
                                    </p:set>
                                    <p:anim calcmode="lin" valueType="num">
                                      <p:cBhvr additive="base">
                                        <p:cTn id="117" dur="500" fill="hold"/>
                                        <p:tgtEl>
                                          <p:spTgt spid="104512"/>
                                        </p:tgtEl>
                                        <p:attrNameLst>
                                          <p:attrName>ppt_x</p:attrName>
                                        </p:attrNameLst>
                                      </p:cBhvr>
                                      <p:tavLst>
                                        <p:tav tm="0">
                                          <p:val>
                                            <p:strVal val="1+#ppt_w/2"/>
                                          </p:val>
                                        </p:tav>
                                        <p:tav tm="100000">
                                          <p:val>
                                            <p:strVal val="#ppt_x"/>
                                          </p:val>
                                        </p:tav>
                                      </p:tavLst>
                                    </p:anim>
                                    <p:anim calcmode="lin" valueType="num">
                                      <p:cBhvr additive="base">
                                        <p:cTn id="118" dur="500" fill="hold"/>
                                        <p:tgtEl>
                                          <p:spTgt spid="104512"/>
                                        </p:tgtEl>
                                        <p:attrNameLst>
                                          <p:attrName>ppt_y</p:attrName>
                                        </p:attrNameLst>
                                      </p:cBhvr>
                                      <p:tavLst>
                                        <p:tav tm="0">
                                          <p:val>
                                            <p:strVal val="#ppt_y"/>
                                          </p:val>
                                        </p:tav>
                                        <p:tav tm="100000">
                                          <p:val>
                                            <p:strVal val="#ppt_y"/>
                                          </p:val>
                                        </p:tav>
                                      </p:tavLst>
                                    </p:anim>
                                  </p:childTnLst>
                                </p:cTn>
                              </p:par>
                            </p:childTnLst>
                          </p:cTn>
                        </p:par>
                        <p:par>
                          <p:cTn id="119" fill="hold" nodeType="afterGroup">
                            <p:stCondLst>
                              <p:cond delay="41000"/>
                            </p:stCondLst>
                            <p:childTnLst>
                              <p:par>
                                <p:cTn id="120" presetID="2" presetClass="entr" presetSubtype="2" fill="hold" grpId="0" nodeType="afterEffect">
                                  <p:stCondLst>
                                    <p:cond delay="1000"/>
                                  </p:stCondLst>
                                  <p:childTnLst>
                                    <p:set>
                                      <p:cBhvr>
                                        <p:cTn id="121" dur="1" fill="hold">
                                          <p:stCondLst>
                                            <p:cond delay="0"/>
                                          </p:stCondLst>
                                        </p:cTn>
                                        <p:tgtEl>
                                          <p:spTgt spid="104513"/>
                                        </p:tgtEl>
                                        <p:attrNameLst>
                                          <p:attrName>style.visibility</p:attrName>
                                        </p:attrNameLst>
                                      </p:cBhvr>
                                      <p:to>
                                        <p:strVal val="visible"/>
                                      </p:to>
                                    </p:set>
                                    <p:anim calcmode="lin" valueType="num">
                                      <p:cBhvr additive="base">
                                        <p:cTn id="122" dur="500" fill="hold"/>
                                        <p:tgtEl>
                                          <p:spTgt spid="104513"/>
                                        </p:tgtEl>
                                        <p:attrNameLst>
                                          <p:attrName>ppt_x</p:attrName>
                                        </p:attrNameLst>
                                      </p:cBhvr>
                                      <p:tavLst>
                                        <p:tav tm="0">
                                          <p:val>
                                            <p:strVal val="1+#ppt_w/2"/>
                                          </p:val>
                                        </p:tav>
                                        <p:tav tm="100000">
                                          <p:val>
                                            <p:strVal val="#ppt_x"/>
                                          </p:val>
                                        </p:tav>
                                      </p:tavLst>
                                    </p:anim>
                                    <p:anim calcmode="lin" valueType="num">
                                      <p:cBhvr additive="base">
                                        <p:cTn id="123" dur="500" fill="hold"/>
                                        <p:tgtEl>
                                          <p:spTgt spid="1045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93" grpId="0" animBg="1" autoUpdateAnimBg="0"/>
      <p:bldP spid="104494" grpId="0" animBg="1" autoUpdateAnimBg="0"/>
      <p:bldP spid="104510" grpId="0" animBg="1" autoUpdateAnimBg="0"/>
      <p:bldP spid="104511" grpId="0" animBg="1" autoUpdateAnimBg="0"/>
      <p:bldP spid="104512" grpId="0" animBg="1" autoUpdateAnimBg="0"/>
      <p:bldP spid="104513"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7000" b="-37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5749" y="2164291"/>
            <a:ext cx="8975035" cy="797089"/>
          </a:xfrm>
        </p:spPr>
        <p:txBody>
          <a:bodyPr>
            <a:noAutofit/>
          </a:bodyPr>
          <a:lstStyle/>
          <a:p>
            <a:r>
              <a:rPr lang="en-ZA" sz="9600" b="1" dirty="0">
                <a:latin typeface="Baskerville Old Face" panose="02020602080505020303" pitchFamily="18" charset="0"/>
              </a:rPr>
              <a:t>Thank you</a:t>
            </a:r>
          </a:p>
          <a:p>
            <a:pPr>
              <a:lnSpc>
                <a:spcPct val="120000"/>
              </a:lnSpc>
            </a:pPr>
            <a:endParaRPr lang="en-ZA" sz="9600" b="1" dirty="0">
              <a:latin typeface="Baskerville Old Face" panose="02020602080505020303" pitchFamily="18" charset="0"/>
              <a:ea typeface="Cambria Math" panose="02040503050406030204" pitchFamily="18" charset="0"/>
            </a:endParaRPr>
          </a:p>
          <a:p>
            <a:pPr>
              <a:lnSpc>
                <a:spcPct val="120000"/>
              </a:lnSpc>
            </a:pPr>
            <a:endParaRPr lang="en-ZA" sz="9600" b="1" dirty="0">
              <a:latin typeface="Baskerville Old Face" panose="02020602080505020303" pitchFamily="18" charset="0"/>
            </a:endParaRPr>
          </a:p>
        </p:txBody>
      </p:sp>
    </p:spTree>
    <p:extLst>
      <p:ext uri="{BB962C8B-B14F-4D97-AF65-F5344CB8AC3E}">
        <p14:creationId xmlns:p14="http://schemas.microsoft.com/office/powerpoint/2010/main" val="37596784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1000"/>
            <a:lum/>
          </a:blip>
          <a:srcRect/>
          <a:stretch>
            <a:fillRect l="-6000" r="-6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686326"/>
            <a:ext cx="8975035" cy="797089"/>
          </a:xfrm>
        </p:spPr>
        <p:txBody>
          <a:bodyPr>
            <a:noAutofit/>
          </a:bodyPr>
          <a:lstStyle/>
          <a:p>
            <a:endParaRPr lang="en-ZA" sz="6000" b="1" dirty="0">
              <a:latin typeface="Baskerville Old Face" panose="02020602080505020303" pitchFamily="18" charset="0"/>
            </a:endParaRPr>
          </a:p>
          <a:p>
            <a:endParaRPr lang="en-ZA" sz="6000" b="1" dirty="0">
              <a:solidFill>
                <a:schemeClr val="bg1"/>
              </a:solidFill>
              <a:latin typeface="Baskerville Old Face" panose="02020602080505020303" pitchFamily="18" charset="0"/>
            </a:endParaRPr>
          </a:p>
          <a:p>
            <a:pPr marL="457200" indent="-457200" algn="l">
              <a:buFont typeface="Arial" panose="020B0604020202020204" pitchFamily="34" charset="0"/>
              <a:buChar char="•"/>
            </a:pPr>
            <a:r>
              <a:rPr lang="en-ZA" sz="5400" b="1" dirty="0">
                <a:latin typeface="Baskerville Old Face" panose="02020602080505020303" pitchFamily="18" charset="0"/>
              </a:rPr>
              <a:t>Degradation and conversion</a:t>
            </a:r>
          </a:p>
          <a:p>
            <a:pPr marL="457200" indent="-457200" algn="l">
              <a:buFont typeface="Arial" panose="020B0604020202020204" pitchFamily="34" charset="0"/>
              <a:buChar char="•"/>
            </a:pPr>
            <a:r>
              <a:rPr lang="en-ZA" sz="5400" b="1" dirty="0">
                <a:latin typeface="Baskerville Old Face" panose="02020602080505020303" pitchFamily="18" charset="0"/>
              </a:rPr>
              <a:t>Climate Change</a:t>
            </a:r>
          </a:p>
          <a:p>
            <a:pPr marL="457200" indent="-457200" algn="l">
              <a:buFont typeface="Arial" panose="020B0604020202020204" pitchFamily="34" charset="0"/>
              <a:buChar char="•"/>
            </a:pPr>
            <a:r>
              <a:rPr lang="en-ZA" sz="5400" b="1" dirty="0">
                <a:latin typeface="Baskerville Old Face" panose="02020602080505020303" pitchFamily="18" charset="0"/>
              </a:rPr>
              <a:t>Invasive alien species</a:t>
            </a:r>
          </a:p>
          <a:p>
            <a:pPr marL="457200" indent="-457200" algn="l">
              <a:buFont typeface="Arial" panose="020B0604020202020204" pitchFamily="34" charset="0"/>
              <a:buChar char="•"/>
            </a:pPr>
            <a:r>
              <a:rPr lang="en-ZA" sz="5400" b="1" dirty="0">
                <a:latin typeface="Baskerville Old Face" panose="02020602080505020303" pitchFamily="18" charset="0"/>
              </a:rPr>
              <a:t>Over exploitation</a:t>
            </a:r>
          </a:p>
          <a:p>
            <a:endParaRPr lang="en-ZA" sz="6000" b="1" dirty="0">
              <a:solidFill>
                <a:schemeClr val="bg1"/>
              </a:solidFill>
              <a:latin typeface="Baskerville Old Face" panose="02020602080505020303" pitchFamily="18" charset="0"/>
            </a:endParaRPr>
          </a:p>
          <a:p>
            <a:pPr>
              <a:lnSpc>
                <a:spcPct val="120000"/>
              </a:lnSpc>
            </a:pPr>
            <a:endParaRPr lang="en-ZA" sz="6000" b="1" dirty="0">
              <a:solidFill>
                <a:schemeClr val="bg1"/>
              </a:solidFill>
              <a:latin typeface="Baskerville Old Face" panose="02020602080505020303" pitchFamily="18" charset="0"/>
              <a:ea typeface="Cambria Math" panose="02040503050406030204" pitchFamily="18" charset="0"/>
            </a:endParaRPr>
          </a:p>
          <a:p>
            <a:pPr>
              <a:lnSpc>
                <a:spcPct val="120000"/>
              </a:lnSpc>
            </a:pPr>
            <a:endParaRPr lang="en-ZA" sz="6000" b="1" dirty="0">
              <a:solidFill>
                <a:schemeClr val="bg1"/>
              </a:solidFill>
              <a:latin typeface="Baskerville Old Face" panose="02020602080505020303" pitchFamily="18" charset="0"/>
            </a:endParaRPr>
          </a:p>
        </p:txBody>
      </p:sp>
      <p:sp>
        <p:nvSpPr>
          <p:cNvPr id="4" name="Rectangle 5">
            <a:extLst>
              <a:ext uri="{FF2B5EF4-FFF2-40B4-BE49-F238E27FC236}">
                <a16:creationId xmlns:a16="http://schemas.microsoft.com/office/drawing/2014/main" xmlns="" id="{A58AEBBD-5AFC-4A3C-9ECA-3AEC33551C33}"/>
              </a:ext>
            </a:extLst>
          </p:cNvPr>
          <p:cNvSpPr>
            <a:spLocks noGrp="1" noChangeArrowheads="1"/>
          </p:cNvSpPr>
          <p:nvPr>
            <p:ph type="ctrTitle"/>
          </p:nvPr>
        </p:nvSpPr>
        <p:spPr>
          <a:xfrm>
            <a:off x="0" y="-1"/>
            <a:ext cx="9144000" cy="963261"/>
          </a:xfrm>
          <a:solidFill>
            <a:srgbClr val="FFFF00"/>
          </a:solidFill>
        </p:spPr>
        <p:txBody>
          <a:bodyPr anchor="ctr">
            <a:normAutofit/>
          </a:bodyPr>
          <a:lstStyle/>
          <a:p>
            <a:r>
              <a:rPr lang="en-AU" altLang="en-US" sz="4000" dirty="0">
                <a:solidFill>
                  <a:srgbClr val="0033CC"/>
                </a:solidFill>
                <a:effectLst>
                  <a:outerShdw blurRad="38100" dist="38100" dir="2700000" algn="tl">
                    <a:srgbClr val="000000"/>
                  </a:outerShdw>
                </a:effectLst>
              </a:rPr>
              <a:t>Natural </a:t>
            </a:r>
            <a:r>
              <a:rPr lang="en-GB" altLang="en-US" sz="4000" dirty="0">
                <a:solidFill>
                  <a:srgbClr val="0033CC"/>
                </a:solidFill>
                <a:effectLst>
                  <a:outerShdw blurRad="38100" dist="38100" dir="2700000" algn="tl">
                    <a:srgbClr val="000000"/>
                  </a:outerShdw>
                </a:effectLst>
              </a:rPr>
              <a:t>habitats are under threat</a:t>
            </a:r>
            <a:endParaRPr lang="en-AU" altLang="en-US" sz="4000" dirty="0">
              <a:solidFill>
                <a:srgbClr val="0033CC"/>
              </a:solidFill>
              <a:effectLst>
                <a:outerShdw blurRad="38100" dist="38100" dir="2700000" algn="tl">
                  <a:srgbClr val="000000"/>
                </a:outerShdw>
              </a:effectLst>
            </a:endParaRPr>
          </a:p>
        </p:txBody>
      </p:sp>
    </p:spTree>
    <p:extLst>
      <p:ext uri="{BB962C8B-B14F-4D97-AF65-F5344CB8AC3E}">
        <p14:creationId xmlns:p14="http://schemas.microsoft.com/office/powerpoint/2010/main" val="420685663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80">
                                          <p:stCondLst>
                                            <p:cond delay="0"/>
                                          </p:stCondLst>
                                        </p:cTn>
                                        <p:tgtEl>
                                          <p:spTgt spid="3">
                                            <p:txEl>
                                              <p:pRg st="2" end="2"/>
                                            </p:txEl>
                                          </p:spTgt>
                                        </p:tgtEl>
                                      </p:cBhvr>
                                    </p:animEffect>
                                    <p:anim calcmode="lin" valueType="num">
                                      <p:cBhvr>
                                        <p:cTn id="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2" end="2"/>
                                            </p:txEl>
                                          </p:spTgt>
                                        </p:tgtEl>
                                      </p:cBhvr>
                                      <p:to x="100000" y="60000"/>
                                    </p:animScale>
                                    <p:animScale>
                                      <p:cBhvr>
                                        <p:cTn id="14" dur="166" decel="50000">
                                          <p:stCondLst>
                                            <p:cond delay="676"/>
                                          </p:stCondLst>
                                        </p:cTn>
                                        <p:tgtEl>
                                          <p:spTgt spid="3">
                                            <p:txEl>
                                              <p:pRg st="2" end="2"/>
                                            </p:txEl>
                                          </p:spTgt>
                                        </p:tgtEl>
                                      </p:cBhvr>
                                      <p:to x="100000" y="100000"/>
                                    </p:animScale>
                                    <p:animScale>
                                      <p:cBhvr>
                                        <p:cTn id="15" dur="26">
                                          <p:stCondLst>
                                            <p:cond delay="1312"/>
                                          </p:stCondLst>
                                        </p:cTn>
                                        <p:tgtEl>
                                          <p:spTgt spid="3">
                                            <p:txEl>
                                              <p:pRg st="2" end="2"/>
                                            </p:txEl>
                                          </p:spTgt>
                                        </p:tgtEl>
                                      </p:cBhvr>
                                      <p:to x="100000" y="80000"/>
                                    </p:animScale>
                                    <p:animScale>
                                      <p:cBhvr>
                                        <p:cTn id="16" dur="166" decel="50000">
                                          <p:stCondLst>
                                            <p:cond delay="1338"/>
                                          </p:stCondLst>
                                        </p:cTn>
                                        <p:tgtEl>
                                          <p:spTgt spid="3">
                                            <p:txEl>
                                              <p:pRg st="2" end="2"/>
                                            </p:txEl>
                                          </p:spTgt>
                                        </p:tgtEl>
                                      </p:cBhvr>
                                      <p:to x="100000" y="100000"/>
                                    </p:animScale>
                                    <p:animScale>
                                      <p:cBhvr>
                                        <p:cTn id="17" dur="26">
                                          <p:stCondLst>
                                            <p:cond delay="1642"/>
                                          </p:stCondLst>
                                        </p:cTn>
                                        <p:tgtEl>
                                          <p:spTgt spid="3">
                                            <p:txEl>
                                              <p:pRg st="2" end="2"/>
                                            </p:txEl>
                                          </p:spTgt>
                                        </p:tgtEl>
                                      </p:cBhvr>
                                      <p:to x="100000" y="90000"/>
                                    </p:animScale>
                                    <p:animScale>
                                      <p:cBhvr>
                                        <p:cTn id="18" dur="166" decel="50000">
                                          <p:stCondLst>
                                            <p:cond delay="1668"/>
                                          </p:stCondLst>
                                        </p:cTn>
                                        <p:tgtEl>
                                          <p:spTgt spid="3">
                                            <p:txEl>
                                              <p:pRg st="2" end="2"/>
                                            </p:txEl>
                                          </p:spTgt>
                                        </p:tgtEl>
                                      </p:cBhvr>
                                      <p:to x="100000" y="100000"/>
                                    </p:animScale>
                                    <p:animScale>
                                      <p:cBhvr>
                                        <p:cTn id="19" dur="26">
                                          <p:stCondLst>
                                            <p:cond delay="1808"/>
                                          </p:stCondLst>
                                        </p:cTn>
                                        <p:tgtEl>
                                          <p:spTgt spid="3">
                                            <p:txEl>
                                              <p:pRg st="2" end="2"/>
                                            </p:txEl>
                                          </p:spTgt>
                                        </p:tgtEl>
                                      </p:cBhvr>
                                      <p:to x="100000" y="95000"/>
                                    </p:animScale>
                                    <p:animScale>
                                      <p:cBhvr>
                                        <p:cTn id="20" dur="166" decel="50000">
                                          <p:stCondLst>
                                            <p:cond delay="1834"/>
                                          </p:stCondLst>
                                        </p:cTn>
                                        <p:tgtEl>
                                          <p:spTgt spid="3">
                                            <p:txEl>
                                              <p:pRg st="2" end="2"/>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wipe(down)">
                                      <p:cBhvr>
                                        <p:cTn id="25" dur="580">
                                          <p:stCondLst>
                                            <p:cond delay="0"/>
                                          </p:stCondLst>
                                        </p:cTn>
                                        <p:tgtEl>
                                          <p:spTgt spid="3">
                                            <p:txEl>
                                              <p:pRg st="3" end="3"/>
                                            </p:txEl>
                                          </p:spTgt>
                                        </p:tgtEl>
                                      </p:cBhvr>
                                    </p:animEffect>
                                    <p:anim calcmode="lin" valueType="num">
                                      <p:cBhvr>
                                        <p:cTn id="26"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3" end="3"/>
                                            </p:txEl>
                                          </p:spTgt>
                                        </p:tgtEl>
                                      </p:cBhvr>
                                      <p:to x="100000" y="60000"/>
                                    </p:animScale>
                                    <p:animScale>
                                      <p:cBhvr>
                                        <p:cTn id="32" dur="166" decel="50000">
                                          <p:stCondLst>
                                            <p:cond delay="676"/>
                                          </p:stCondLst>
                                        </p:cTn>
                                        <p:tgtEl>
                                          <p:spTgt spid="3">
                                            <p:txEl>
                                              <p:pRg st="3" end="3"/>
                                            </p:txEl>
                                          </p:spTgt>
                                        </p:tgtEl>
                                      </p:cBhvr>
                                      <p:to x="100000" y="100000"/>
                                    </p:animScale>
                                    <p:animScale>
                                      <p:cBhvr>
                                        <p:cTn id="33" dur="26">
                                          <p:stCondLst>
                                            <p:cond delay="1312"/>
                                          </p:stCondLst>
                                        </p:cTn>
                                        <p:tgtEl>
                                          <p:spTgt spid="3">
                                            <p:txEl>
                                              <p:pRg st="3" end="3"/>
                                            </p:txEl>
                                          </p:spTgt>
                                        </p:tgtEl>
                                      </p:cBhvr>
                                      <p:to x="100000" y="80000"/>
                                    </p:animScale>
                                    <p:animScale>
                                      <p:cBhvr>
                                        <p:cTn id="34" dur="166" decel="50000">
                                          <p:stCondLst>
                                            <p:cond delay="1338"/>
                                          </p:stCondLst>
                                        </p:cTn>
                                        <p:tgtEl>
                                          <p:spTgt spid="3">
                                            <p:txEl>
                                              <p:pRg st="3" end="3"/>
                                            </p:txEl>
                                          </p:spTgt>
                                        </p:tgtEl>
                                      </p:cBhvr>
                                      <p:to x="100000" y="100000"/>
                                    </p:animScale>
                                    <p:animScale>
                                      <p:cBhvr>
                                        <p:cTn id="35" dur="26">
                                          <p:stCondLst>
                                            <p:cond delay="1642"/>
                                          </p:stCondLst>
                                        </p:cTn>
                                        <p:tgtEl>
                                          <p:spTgt spid="3">
                                            <p:txEl>
                                              <p:pRg st="3" end="3"/>
                                            </p:txEl>
                                          </p:spTgt>
                                        </p:tgtEl>
                                      </p:cBhvr>
                                      <p:to x="100000" y="90000"/>
                                    </p:animScale>
                                    <p:animScale>
                                      <p:cBhvr>
                                        <p:cTn id="36" dur="166" decel="50000">
                                          <p:stCondLst>
                                            <p:cond delay="1668"/>
                                          </p:stCondLst>
                                        </p:cTn>
                                        <p:tgtEl>
                                          <p:spTgt spid="3">
                                            <p:txEl>
                                              <p:pRg st="3" end="3"/>
                                            </p:txEl>
                                          </p:spTgt>
                                        </p:tgtEl>
                                      </p:cBhvr>
                                      <p:to x="100000" y="100000"/>
                                    </p:animScale>
                                    <p:animScale>
                                      <p:cBhvr>
                                        <p:cTn id="37" dur="26">
                                          <p:stCondLst>
                                            <p:cond delay="1808"/>
                                          </p:stCondLst>
                                        </p:cTn>
                                        <p:tgtEl>
                                          <p:spTgt spid="3">
                                            <p:txEl>
                                              <p:pRg st="3" end="3"/>
                                            </p:txEl>
                                          </p:spTgt>
                                        </p:tgtEl>
                                      </p:cBhvr>
                                      <p:to x="100000" y="95000"/>
                                    </p:animScale>
                                    <p:animScale>
                                      <p:cBhvr>
                                        <p:cTn id="38" dur="166" decel="50000">
                                          <p:stCondLst>
                                            <p:cond delay="1834"/>
                                          </p:stCondLst>
                                        </p:cTn>
                                        <p:tgtEl>
                                          <p:spTgt spid="3">
                                            <p:txEl>
                                              <p:pRg st="3" end="3"/>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Effect transition="in" filter="wipe(down)">
                                      <p:cBhvr>
                                        <p:cTn id="43" dur="580">
                                          <p:stCondLst>
                                            <p:cond delay="0"/>
                                          </p:stCondLst>
                                        </p:cTn>
                                        <p:tgtEl>
                                          <p:spTgt spid="3">
                                            <p:txEl>
                                              <p:pRg st="4" end="4"/>
                                            </p:txEl>
                                          </p:spTgt>
                                        </p:tgtEl>
                                      </p:cBhvr>
                                    </p:animEffect>
                                    <p:anim calcmode="lin" valueType="num">
                                      <p:cBhvr>
                                        <p:cTn id="44"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4" end="4"/>
                                            </p:txEl>
                                          </p:spTgt>
                                        </p:tgtEl>
                                      </p:cBhvr>
                                      <p:to x="100000" y="60000"/>
                                    </p:animScale>
                                    <p:animScale>
                                      <p:cBhvr>
                                        <p:cTn id="50" dur="166" decel="50000">
                                          <p:stCondLst>
                                            <p:cond delay="676"/>
                                          </p:stCondLst>
                                        </p:cTn>
                                        <p:tgtEl>
                                          <p:spTgt spid="3">
                                            <p:txEl>
                                              <p:pRg st="4" end="4"/>
                                            </p:txEl>
                                          </p:spTgt>
                                        </p:tgtEl>
                                      </p:cBhvr>
                                      <p:to x="100000" y="100000"/>
                                    </p:animScale>
                                    <p:animScale>
                                      <p:cBhvr>
                                        <p:cTn id="51" dur="26">
                                          <p:stCondLst>
                                            <p:cond delay="1312"/>
                                          </p:stCondLst>
                                        </p:cTn>
                                        <p:tgtEl>
                                          <p:spTgt spid="3">
                                            <p:txEl>
                                              <p:pRg st="4" end="4"/>
                                            </p:txEl>
                                          </p:spTgt>
                                        </p:tgtEl>
                                      </p:cBhvr>
                                      <p:to x="100000" y="80000"/>
                                    </p:animScale>
                                    <p:animScale>
                                      <p:cBhvr>
                                        <p:cTn id="52" dur="166" decel="50000">
                                          <p:stCondLst>
                                            <p:cond delay="1338"/>
                                          </p:stCondLst>
                                        </p:cTn>
                                        <p:tgtEl>
                                          <p:spTgt spid="3">
                                            <p:txEl>
                                              <p:pRg st="4" end="4"/>
                                            </p:txEl>
                                          </p:spTgt>
                                        </p:tgtEl>
                                      </p:cBhvr>
                                      <p:to x="100000" y="100000"/>
                                    </p:animScale>
                                    <p:animScale>
                                      <p:cBhvr>
                                        <p:cTn id="53" dur="26">
                                          <p:stCondLst>
                                            <p:cond delay="1642"/>
                                          </p:stCondLst>
                                        </p:cTn>
                                        <p:tgtEl>
                                          <p:spTgt spid="3">
                                            <p:txEl>
                                              <p:pRg st="4" end="4"/>
                                            </p:txEl>
                                          </p:spTgt>
                                        </p:tgtEl>
                                      </p:cBhvr>
                                      <p:to x="100000" y="90000"/>
                                    </p:animScale>
                                    <p:animScale>
                                      <p:cBhvr>
                                        <p:cTn id="54" dur="166" decel="50000">
                                          <p:stCondLst>
                                            <p:cond delay="1668"/>
                                          </p:stCondLst>
                                        </p:cTn>
                                        <p:tgtEl>
                                          <p:spTgt spid="3">
                                            <p:txEl>
                                              <p:pRg st="4" end="4"/>
                                            </p:txEl>
                                          </p:spTgt>
                                        </p:tgtEl>
                                      </p:cBhvr>
                                      <p:to x="100000" y="100000"/>
                                    </p:animScale>
                                    <p:animScale>
                                      <p:cBhvr>
                                        <p:cTn id="55" dur="26">
                                          <p:stCondLst>
                                            <p:cond delay="1808"/>
                                          </p:stCondLst>
                                        </p:cTn>
                                        <p:tgtEl>
                                          <p:spTgt spid="3">
                                            <p:txEl>
                                              <p:pRg st="4" end="4"/>
                                            </p:txEl>
                                          </p:spTgt>
                                        </p:tgtEl>
                                      </p:cBhvr>
                                      <p:to x="100000" y="95000"/>
                                    </p:animScale>
                                    <p:animScale>
                                      <p:cBhvr>
                                        <p:cTn id="56" dur="166" decel="50000">
                                          <p:stCondLst>
                                            <p:cond delay="1834"/>
                                          </p:stCondLst>
                                        </p:cTn>
                                        <p:tgtEl>
                                          <p:spTgt spid="3">
                                            <p:txEl>
                                              <p:pRg st="4" end="4"/>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3">
                                            <p:txEl>
                                              <p:pRg st="5" end="5"/>
                                            </p:txEl>
                                          </p:spTgt>
                                        </p:tgtEl>
                                        <p:attrNameLst>
                                          <p:attrName>style.visibility</p:attrName>
                                        </p:attrNameLst>
                                      </p:cBhvr>
                                      <p:to>
                                        <p:strVal val="visible"/>
                                      </p:to>
                                    </p:set>
                                    <p:animEffect transition="in" filter="wipe(down)">
                                      <p:cBhvr>
                                        <p:cTn id="61" dur="580">
                                          <p:stCondLst>
                                            <p:cond delay="0"/>
                                          </p:stCondLst>
                                        </p:cTn>
                                        <p:tgtEl>
                                          <p:spTgt spid="3">
                                            <p:txEl>
                                              <p:pRg st="5" end="5"/>
                                            </p:txEl>
                                          </p:spTgt>
                                        </p:tgtEl>
                                      </p:cBhvr>
                                    </p:animEffect>
                                    <p:anim calcmode="lin" valueType="num">
                                      <p:cBhvr>
                                        <p:cTn id="62"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5" end="5"/>
                                            </p:txEl>
                                          </p:spTgt>
                                        </p:tgtEl>
                                      </p:cBhvr>
                                      <p:to x="100000" y="60000"/>
                                    </p:animScale>
                                    <p:animScale>
                                      <p:cBhvr>
                                        <p:cTn id="68" dur="166" decel="50000">
                                          <p:stCondLst>
                                            <p:cond delay="676"/>
                                          </p:stCondLst>
                                        </p:cTn>
                                        <p:tgtEl>
                                          <p:spTgt spid="3">
                                            <p:txEl>
                                              <p:pRg st="5" end="5"/>
                                            </p:txEl>
                                          </p:spTgt>
                                        </p:tgtEl>
                                      </p:cBhvr>
                                      <p:to x="100000" y="100000"/>
                                    </p:animScale>
                                    <p:animScale>
                                      <p:cBhvr>
                                        <p:cTn id="69" dur="26">
                                          <p:stCondLst>
                                            <p:cond delay="1312"/>
                                          </p:stCondLst>
                                        </p:cTn>
                                        <p:tgtEl>
                                          <p:spTgt spid="3">
                                            <p:txEl>
                                              <p:pRg st="5" end="5"/>
                                            </p:txEl>
                                          </p:spTgt>
                                        </p:tgtEl>
                                      </p:cBhvr>
                                      <p:to x="100000" y="80000"/>
                                    </p:animScale>
                                    <p:animScale>
                                      <p:cBhvr>
                                        <p:cTn id="70" dur="166" decel="50000">
                                          <p:stCondLst>
                                            <p:cond delay="1338"/>
                                          </p:stCondLst>
                                        </p:cTn>
                                        <p:tgtEl>
                                          <p:spTgt spid="3">
                                            <p:txEl>
                                              <p:pRg st="5" end="5"/>
                                            </p:txEl>
                                          </p:spTgt>
                                        </p:tgtEl>
                                      </p:cBhvr>
                                      <p:to x="100000" y="100000"/>
                                    </p:animScale>
                                    <p:animScale>
                                      <p:cBhvr>
                                        <p:cTn id="71" dur="26">
                                          <p:stCondLst>
                                            <p:cond delay="1642"/>
                                          </p:stCondLst>
                                        </p:cTn>
                                        <p:tgtEl>
                                          <p:spTgt spid="3">
                                            <p:txEl>
                                              <p:pRg st="5" end="5"/>
                                            </p:txEl>
                                          </p:spTgt>
                                        </p:tgtEl>
                                      </p:cBhvr>
                                      <p:to x="100000" y="90000"/>
                                    </p:animScale>
                                    <p:animScale>
                                      <p:cBhvr>
                                        <p:cTn id="72" dur="166" decel="50000">
                                          <p:stCondLst>
                                            <p:cond delay="1668"/>
                                          </p:stCondLst>
                                        </p:cTn>
                                        <p:tgtEl>
                                          <p:spTgt spid="3">
                                            <p:txEl>
                                              <p:pRg st="5" end="5"/>
                                            </p:txEl>
                                          </p:spTgt>
                                        </p:tgtEl>
                                      </p:cBhvr>
                                      <p:to x="100000" y="100000"/>
                                    </p:animScale>
                                    <p:animScale>
                                      <p:cBhvr>
                                        <p:cTn id="73" dur="26">
                                          <p:stCondLst>
                                            <p:cond delay="1808"/>
                                          </p:stCondLst>
                                        </p:cTn>
                                        <p:tgtEl>
                                          <p:spTgt spid="3">
                                            <p:txEl>
                                              <p:pRg st="5" end="5"/>
                                            </p:txEl>
                                          </p:spTgt>
                                        </p:tgtEl>
                                      </p:cBhvr>
                                      <p:to x="100000" y="95000"/>
                                    </p:animScale>
                                    <p:animScale>
                                      <p:cBhvr>
                                        <p:cTn id="74" dur="166" decel="50000">
                                          <p:stCondLst>
                                            <p:cond delay="1834"/>
                                          </p:stCondLst>
                                        </p:cTn>
                                        <p:tgtEl>
                                          <p:spTgt spid="3">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3000"/>
            <a:lum/>
          </a:blip>
          <a:srcRect/>
          <a:stretch>
            <a:fillRect l="-6000" r="-6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686326"/>
            <a:ext cx="8975035" cy="797089"/>
          </a:xfrm>
        </p:spPr>
        <p:txBody>
          <a:bodyPr>
            <a:noAutofit/>
          </a:bodyPr>
          <a:lstStyle/>
          <a:p>
            <a:endParaRPr lang="en-ZA" sz="4000" b="1" dirty="0">
              <a:solidFill>
                <a:srgbClr val="FF0000"/>
              </a:solidFill>
              <a:latin typeface="Baskerville Old Face" panose="02020602080505020303" pitchFamily="18" charset="0"/>
            </a:endParaRPr>
          </a:p>
          <a:p>
            <a:endParaRPr lang="en-ZA" sz="6000" b="1" dirty="0">
              <a:solidFill>
                <a:schemeClr val="bg1"/>
              </a:solidFill>
              <a:latin typeface="Baskerville Old Face" panose="02020602080505020303" pitchFamily="18" charset="0"/>
            </a:endParaRPr>
          </a:p>
          <a:p>
            <a:pPr marL="457200" indent="-457200" algn="l">
              <a:buFont typeface="Arial" panose="020B0604020202020204" pitchFamily="34" charset="0"/>
              <a:buChar char="•"/>
            </a:pPr>
            <a:r>
              <a:rPr lang="en-ZA" sz="4800" b="1" dirty="0">
                <a:latin typeface="Baskerville Old Face" panose="02020602080505020303" pitchFamily="18" charset="0"/>
              </a:rPr>
              <a:t>National development plans</a:t>
            </a:r>
          </a:p>
          <a:p>
            <a:pPr marL="457200" indent="-457200" algn="l">
              <a:buFont typeface="Arial" panose="020B0604020202020204" pitchFamily="34" charset="0"/>
              <a:buChar char="•"/>
            </a:pPr>
            <a:r>
              <a:rPr lang="en-ZA" sz="4800" b="1" dirty="0">
                <a:latin typeface="Baskerville Old Face" panose="02020602080505020303" pitchFamily="18" charset="0"/>
              </a:rPr>
              <a:t>Land use management planning</a:t>
            </a:r>
          </a:p>
          <a:p>
            <a:pPr marL="457200" indent="-457200" algn="l">
              <a:buFont typeface="Arial" panose="020B0604020202020204" pitchFamily="34" charset="0"/>
              <a:buChar char="•"/>
            </a:pPr>
            <a:r>
              <a:rPr lang="en-ZA" sz="4800" b="1" dirty="0">
                <a:latin typeface="Baskerville Old Face" panose="02020602080505020303" pitchFamily="18" charset="0"/>
              </a:rPr>
              <a:t>Spatial development frameworks</a:t>
            </a:r>
          </a:p>
          <a:p>
            <a:pPr algn="l"/>
            <a:endParaRPr lang="en-ZA" sz="4800" b="1" dirty="0">
              <a:latin typeface="Baskerville Old Face" panose="02020602080505020303" pitchFamily="18" charset="0"/>
            </a:endParaRPr>
          </a:p>
          <a:p>
            <a:endParaRPr lang="en-ZA" sz="6000" b="1" dirty="0">
              <a:solidFill>
                <a:schemeClr val="bg1"/>
              </a:solidFill>
              <a:latin typeface="Baskerville Old Face" panose="02020602080505020303" pitchFamily="18" charset="0"/>
            </a:endParaRPr>
          </a:p>
          <a:p>
            <a:pPr>
              <a:lnSpc>
                <a:spcPct val="120000"/>
              </a:lnSpc>
            </a:pPr>
            <a:endParaRPr lang="en-ZA" sz="6000" b="1" dirty="0">
              <a:solidFill>
                <a:schemeClr val="bg1"/>
              </a:solidFill>
              <a:latin typeface="Baskerville Old Face" panose="02020602080505020303" pitchFamily="18" charset="0"/>
              <a:ea typeface="Cambria Math" panose="02040503050406030204" pitchFamily="18" charset="0"/>
            </a:endParaRPr>
          </a:p>
          <a:p>
            <a:pPr>
              <a:lnSpc>
                <a:spcPct val="120000"/>
              </a:lnSpc>
            </a:pPr>
            <a:endParaRPr lang="en-ZA" sz="6000" b="1" dirty="0">
              <a:solidFill>
                <a:schemeClr val="bg1"/>
              </a:solidFill>
              <a:latin typeface="Baskerville Old Face" panose="02020602080505020303" pitchFamily="18" charset="0"/>
            </a:endParaRPr>
          </a:p>
        </p:txBody>
      </p:sp>
      <p:sp>
        <p:nvSpPr>
          <p:cNvPr id="4" name="Rectangle 5">
            <a:extLst>
              <a:ext uri="{FF2B5EF4-FFF2-40B4-BE49-F238E27FC236}">
                <a16:creationId xmlns:a16="http://schemas.microsoft.com/office/drawing/2014/main" xmlns="" id="{6AC574D3-FA63-4413-964C-80080EE46ABD}"/>
              </a:ext>
            </a:extLst>
          </p:cNvPr>
          <p:cNvSpPr>
            <a:spLocks noGrp="1" noChangeArrowheads="1"/>
          </p:cNvSpPr>
          <p:nvPr>
            <p:ph type="ctrTitle"/>
          </p:nvPr>
        </p:nvSpPr>
        <p:spPr>
          <a:xfrm>
            <a:off x="0" y="-1"/>
            <a:ext cx="9144000" cy="963261"/>
          </a:xfrm>
          <a:solidFill>
            <a:srgbClr val="FFFF00"/>
          </a:solidFill>
        </p:spPr>
        <p:txBody>
          <a:bodyPr anchor="ctr">
            <a:normAutofit/>
          </a:bodyPr>
          <a:lstStyle/>
          <a:p>
            <a:r>
              <a:rPr lang="en-AU" altLang="en-US" sz="4000" dirty="0">
                <a:solidFill>
                  <a:srgbClr val="0033CC"/>
                </a:solidFill>
                <a:effectLst>
                  <a:outerShdw blurRad="38100" dist="38100" dir="2700000" algn="tl">
                    <a:srgbClr val="000000"/>
                  </a:outerShdw>
                </a:effectLst>
              </a:rPr>
              <a:t>Biodiversity is not considered in;</a:t>
            </a:r>
          </a:p>
        </p:txBody>
      </p:sp>
    </p:spTree>
    <p:extLst>
      <p:ext uri="{BB962C8B-B14F-4D97-AF65-F5344CB8AC3E}">
        <p14:creationId xmlns:p14="http://schemas.microsoft.com/office/powerpoint/2010/main" val="121147863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80">
                                          <p:stCondLst>
                                            <p:cond delay="0"/>
                                          </p:stCondLst>
                                        </p:cTn>
                                        <p:tgtEl>
                                          <p:spTgt spid="3">
                                            <p:txEl>
                                              <p:pRg st="2" end="2"/>
                                            </p:txEl>
                                          </p:spTgt>
                                        </p:tgtEl>
                                      </p:cBhvr>
                                    </p:animEffect>
                                    <p:anim calcmode="lin" valueType="num">
                                      <p:cBhvr>
                                        <p:cTn id="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2" end="2"/>
                                            </p:txEl>
                                          </p:spTgt>
                                        </p:tgtEl>
                                      </p:cBhvr>
                                      <p:to x="100000" y="60000"/>
                                    </p:animScale>
                                    <p:animScale>
                                      <p:cBhvr>
                                        <p:cTn id="14" dur="166" decel="50000">
                                          <p:stCondLst>
                                            <p:cond delay="676"/>
                                          </p:stCondLst>
                                        </p:cTn>
                                        <p:tgtEl>
                                          <p:spTgt spid="3">
                                            <p:txEl>
                                              <p:pRg st="2" end="2"/>
                                            </p:txEl>
                                          </p:spTgt>
                                        </p:tgtEl>
                                      </p:cBhvr>
                                      <p:to x="100000" y="100000"/>
                                    </p:animScale>
                                    <p:animScale>
                                      <p:cBhvr>
                                        <p:cTn id="15" dur="26">
                                          <p:stCondLst>
                                            <p:cond delay="1312"/>
                                          </p:stCondLst>
                                        </p:cTn>
                                        <p:tgtEl>
                                          <p:spTgt spid="3">
                                            <p:txEl>
                                              <p:pRg st="2" end="2"/>
                                            </p:txEl>
                                          </p:spTgt>
                                        </p:tgtEl>
                                      </p:cBhvr>
                                      <p:to x="100000" y="80000"/>
                                    </p:animScale>
                                    <p:animScale>
                                      <p:cBhvr>
                                        <p:cTn id="16" dur="166" decel="50000">
                                          <p:stCondLst>
                                            <p:cond delay="1338"/>
                                          </p:stCondLst>
                                        </p:cTn>
                                        <p:tgtEl>
                                          <p:spTgt spid="3">
                                            <p:txEl>
                                              <p:pRg st="2" end="2"/>
                                            </p:txEl>
                                          </p:spTgt>
                                        </p:tgtEl>
                                      </p:cBhvr>
                                      <p:to x="100000" y="100000"/>
                                    </p:animScale>
                                    <p:animScale>
                                      <p:cBhvr>
                                        <p:cTn id="17" dur="26">
                                          <p:stCondLst>
                                            <p:cond delay="1642"/>
                                          </p:stCondLst>
                                        </p:cTn>
                                        <p:tgtEl>
                                          <p:spTgt spid="3">
                                            <p:txEl>
                                              <p:pRg st="2" end="2"/>
                                            </p:txEl>
                                          </p:spTgt>
                                        </p:tgtEl>
                                      </p:cBhvr>
                                      <p:to x="100000" y="90000"/>
                                    </p:animScale>
                                    <p:animScale>
                                      <p:cBhvr>
                                        <p:cTn id="18" dur="166" decel="50000">
                                          <p:stCondLst>
                                            <p:cond delay="1668"/>
                                          </p:stCondLst>
                                        </p:cTn>
                                        <p:tgtEl>
                                          <p:spTgt spid="3">
                                            <p:txEl>
                                              <p:pRg st="2" end="2"/>
                                            </p:txEl>
                                          </p:spTgt>
                                        </p:tgtEl>
                                      </p:cBhvr>
                                      <p:to x="100000" y="100000"/>
                                    </p:animScale>
                                    <p:animScale>
                                      <p:cBhvr>
                                        <p:cTn id="19" dur="26">
                                          <p:stCondLst>
                                            <p:cond delay="1808"/>
                                          </p:stCondLst>
                                        </p:cTn>
                                        <p:tgtEl>
                                          <p:spTgt spid="3">
                                            <p:txEl>
                                              <p:pRg st="2" end="2"/>
                                            </p:txEl>
                                          </p:spTgt>
                                        </p:tgtEl>
                                      </p:cBhvr>
                                      <p:to x="100000" y="95000"/>
                                    </p:animScale>
                                    <p:animScale>
                                      <p:cBhvr>
                                        <p:cTn id="20" dur="166" decel="50000">
                                          <p:stCondLst>
                                            <p:cond delay="1834"/>
                                          </p:stCondLst>
                                        </p:cTn>
                                        <p:tgtEl>
                                          <p:spTgt spid="3">
                                            <p:txEl>
                                              <p:pRg st="2" end="2"/>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wipe(down)">
                                      <p:cBhvr>
                                        <p:cTn id="25" dur="580">
                                          <p:stCondLst>
                                            <p:cond delay="0"/>
                                          </p:stCondLst>
                                        </p:cTn>
                                        <p:tgtEl>
                                          <p:spTgt spid="3">
                                            <p:txEl>
                                              <p:pRg st="3" end="3"/>
                                            </p:txEl>
                                          </p:spTgt>
                                        </p:tgtEl>
                                      </p:cBhvr>
                                    </p:animEffect>
                                    <p:anim calcmode="lin" valueType="num">
                                      <p:cBhvr>
                                        <p:cTn id="26"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3" end="3"/>
                                            </p:txEl>
                                          </p:spTgt>
                                        </p:tgtEl>
                                      </p:cBhvr>
                                      <p:to x="100000" y="60000"/>
                                    </p:animScale>
                                    <p:animScale>
                                      <p:cBhvr>
                                        <p:cTn id="32" dur="166" decel="50000">
                                          <p:stCondLst>
                                            <p:cond delay="676"/>
                                          </p:stCondLst>
                                        </p:cTn>
                                        <p:tgtEl>
                                          <p:spTgt spid="3">
                                            <p:txEl>
                                              <p:pRg st="3" end="3"/>
                                            </p:txEl>
                                          </p:spTgt>
                                        </p:tgtEl>
                                      </p:cBhvr>
                                      <p:to x="100000" y="100000"/>
                                    </p:animScale>
                                    <p:animScale>
                                      <p:cBhvr>
                                        <p:cTn id="33" dur="26">
                                          <p:stCondLst>
                                            <p:cond delay="1312"/>
                                          </p:stCondLst>
                                        </p:cTn>
                                        <p:tgtEl>
                                          <p:spTgt spid="3">
                                            <p:txEl>
                                              <p:pRg st="3" end="3"/>
                                            </p:txEl>
                                          </p:spTgt>
                                        </p:tgtEl>
                                      </p:cBhvr>
                                      <p:to x="100000" y="80000"/>
                                    </p:animScale>
                                    <p:animScale>
                                      <p:cBhvr>
                                        <p:cTn id="34" dur="166" decel="50000">
                                          <p:stCondLst>
                                            <p:cond delay="1338"/>
                                          </p:stCondLst>
                                        </p:cTn>
                                        <p:tgtEl>
                                          <p:spTgt spid="3">
                                            <p:txEl>
                                              <p:pRg st="3" end="3"/>
                                            </p:txEl>
                                          </p:spTgt>
                                        </p:tgtEl>
                                      </p:cBhvr>
                                      <p:to x="100000" y="100000"/>
                                    </p:animScale>
                                    <p:animScale>
                                      <p:cBhvr>
                                        <p:cTn id="35" dur="26">
                                          <p:stCondLst>
                                            <p:cond delay="1642"/>
                                          </p:stCondLst>
                                        </p:cTn>
                                        <p:tgtEl>
                                          <p:spTgt spid="3">
                                            <p:txEl>
                                              <p:pRg st="3" end="3"/>
                                            </p:txEl>
                                          </p:spTgt>
                                        </p:tgtEl>
                                      </p:cBhvr>
                                      <p:to x="100000" y="90000"/>
                                    </p:animScale>
                                    <p:animScale>
                                      <p:cBhvr>
                                        <p:cTn id="36" dur="166" decel="50000">
                                          <p:stCondLst>
                                            <p:cond delay="1668"/>
                                          </p:stCondLst>
                                        </p:cTn>
                                        <p:tgtEl>
                                          <p:spTgt spid="3">
                                            <p:txEl>
                                              <p:pRg st="3" end="3"/>
                                            </p:txEl>
                                          </p:spTgt>
                                        </p:tgtEl>
                                      </p:cBhvr>
                                      <p:to x="100000" y="100000"/>
                                    </p:animScale>
                                    <p:animScale>
                                      <p:cBhvr>
                                        <p:cTn id="37" dur="26">
                                          <p:stCondLst>
                                            <p:cond delay="1808"/>
                                          </p:stCondLst>
                                        </p:cTn>
                                        <p:tgtEl>
                                          <p:spTgt spid="3">
                                            <p:txEl>
                                              <p:pRg st="3" end="3"/>
                                            </p:txEl>
                                          </p:spTgt>
                                        </p:tgtEl>
                                      </p:cBhvr>
                                      <p:to x="100000" y="95000"/>
                                    </p:animScale>
                                    <p:animScale>
                                      <p:cBhvr>
                                        <p:cTn id="38" dur="166" decel="50000">
                                          <p:stCondLst>
                                            <p:cond delay="1834"/>
                                          </p:stCondLst>
                                        </p:cTn>
                                        <p:tgtEl>
                                          <p:spTgt spid="3">
                                            <p:txEl>
                                              <p:pRg st="3" end="3"/>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Effect transition="in" filter="wipe(down)">
                                      <p:cBhvr>
                                        <p:cTn id="43" dur="580">
                                          <p:stCondLst>
                                            <p:cond delay="0"/>
                                          </p:stCondLst>
                                        </p:cTn>
                                        <p:tgtEl>
                                          <p:spTgt spid="3">
                                            <p:txEl>
                                              <p:pRg st="4" end="4"/>
                                            </p:txEl>
                                          </p:spTgt>
                                        </p:tgtEl>
                                      </p:cBhvr>
                                    </p:animEffect>
                                    <p:anim calcmode="lin" valueType="num">
                                      <p:cBhvr>
                                        <p:cTn id="44"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4" end="4"/>
                                            </p:txEl>
                                          </p:spTgt>
                                        </p:tgtEl>
                                      </p:cBhvr>
                                      <p:to x="100000" y="60000"/>
                                    </p:animScale>
                                    <p:animScale>
                                      <p:cBhvr>
                                        <p:cTn id="50" dur="166" decel="50000">
                                          <p:stCondLst>
                                            <p:cond delay="676"/>
                                          </p:stCondLst>
                                        </p:cTn>
                                        <p:tgtEl>
                                          <p:spTgt spid="3">
                                            <p:txEl>
                                              <p:pRg st="4" end="4"/>
                                            </p:txEl>
                                          </p:spTgt>
                                        </p:tgtEl>
                                      </p:cBhvr>
                                      <p:to x="100000" y="100000"/>
                                    </p:animScale>
                                    <p:animScale>
                                      <p:cBhvr>
                                        <p:cTn id="51" dur="26">
                                          <p:stCondLst>
                                            <p:cond delay="1312"/>
                                          </p:stCondLst>
                                        </p:cTn>
                                        <p:tgtEl>
                                          <p:spTgt spid="3">
                                            <p:txEl>
                                              <p:pRg st="4" end="4"/>
                                            </p:txEl>
                                          </p:spTgt>
                                        </p:tgtEl>
                                      </p:cBhvr>
                                      <p:to x="100000" y="80000"/>
                                    </p:animScale>
                                    <p:animScale>
                                      <p:cBhvr>
                                        <p:cTn id="52" dur="166" decel="50000">
                                          <p:stCondLst>
                                            <p:cond delay="1338"/>
                                          </p:stCondLst>
                                        </p:cTn>
                                        <p:tgtEl>
                                          <p:spTgt spid="3">
                                            <p:txEl>
                                              <p:pRg st="4" end="4"/>
                                            </p:txEl>
                                          </p:spTgt>
                                        </p:tgtEl>
                                      </p:cBhvr>
                                      <p:to x="100000" y="100000"/>
                                    </p:animScale>
                                    <p:animScale>
                                      <p:cBhvr>
                                        <p:cTn id="53" dur="26">
                                          <p:stCondLst>
                                            <p:cond delay="1642"/>
                                          </p:stCondLst>
                                        </p:cTn>
                                        <p:tgtEl>
                                          <p:spTgt spid="3">
                                            <p:txEl>
                                              <p:pRg st="4" end="4"/>
                                            </p:txEl>
                                          </p:spTgt>
                                        </p:tgtEl>
                                      </p:cBhvr>
                                      <p:to x="100000" y="90000"/>
                                    </p:animScale>
                                    <p:animScale>
                                      <p:cBhvr>
                                        <p:cTn id="54" dur="166" decel="50000">
                                          <p:stCondLst>
                                            <p:cond delay="1668"/>
                                          </p:stCondLst>
                                        </p:cTn>
                                        <p:tgtEl>
                                          <p:spTgt spid="3">
                                            <p:txEl>
                                              <p:pRg st="4" end="4"/>
                                            </p:txEl>
                                          </p:spTgt>
                                        </p:tgtEl>
                                      </p:cBhvr>
                                      <p:to x="100000" y="100000"/>
                                    </p:animScale>
                                    <p:animScale>
                                      <p:cBhvr>
                                        <p:cTn id="55" dur="26">
                                          <p:stCondLst>
                                            <p:cond delay="1808"/>
                                          </p:stCondLst>
                                        </p:cTn>
                                        <p:tgtEl>
                                          <p:spTgt spid="3">
                                            <p:txEl>
                                              <p:pRg st="4" end="4"/>
                                            </p:txEl>
                                          </p:spTgt>
                                        </p:tgtEl>
                                      </p:cBhvr>
                                      <p:to x="100000" y="95000"/>
                                    </p:animScale>
                                    <p:animScale>
                                      <p:cBhvr>
                                        <p:cTn id="56" dur="166" decel="50000">
                                          <p:stCondLst>
                                            <p:cond delay="1834"/>
                                          </p:stCondLst>
                                        </p:cTn>
                                        <p:tgtEl>
                                          <p:spTgt spid="3">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2000"/>
            <a:lum/>
          </a:blip>
          <a:srcRect/>
          <a:stretch>
            <a:fillRect l="-6000" r="-6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4482" y="1879599"/>
            <a:ext cx="8975035" cy="797089"/>
          </a:xfrm>
        </p:spPr>
        <p:txBody>
          <a:bodyPr>
            <a:noAutofit/>
          </a:bodyPr>
          <a:lstStyle/>
          <a:p>
            <a:endParaRPr lang="en-ZA" sz="4000" b="1" dirty="0">
              <a:solidFill>
                <a:srgbClr val="FF0000"/>
              </a:solidFill>
              <a:latin typeface="Baskerville Old Face" panose="02020602080505020303" pitchFamily="18" charset="0"/>
            </a:endParaRPr>
          </a:p>
          <a:p>
            <a:endParaRPr lang="en-ZA" sz="6000" b="1" dirty="0">
              <a:solidFill>
                <a:schemeClr val="bg1"/>
              </a:solidFill>
              <a:latin typeface="Baskerville Old Face" panose="02020602080505020303" pitchFamily="18" charset="0"/>
            </a:endParaRPr>
          </a:p>
          <a:p>
            <a:r>
              <a:rPr lang="en-ZA" sz="4800" b="1" dirty="0">
                <a:latin typeface="Baskerville Old Face" panose="02020602080505020303" pitchFamily="18" charset="0"/>
              </a:rPr>
              <a:t>Potential policy relevant biodiversity data is not accessible to policy and decision makers</a:t>
            </a:r>
          </a:p>
          <a:p>
            <a:endParaRPr lang="en-ZA" sz="6000" b="1" dirty="0">
              <a:solidFill>
                <a:schemeClr val="bg1"/>
              </a:solidFill>
              <a:latin typeface="Baskerville Old Face" panose="02020602080505020303" pitchFamily="18" charset="0"/>
            </a:endParaRPr>
          </a:p>
          <a:p>
            <a:pPr>
              <a:lnSpc>
                <a:spcPct val="120000"/>
              </a:lnSpc>
            </a:pPr>
            <a:endParaRPr lang="en-ZA" sz="6000" b="1" dirty="0">
              <a:solidFill>
                <a:schemeClr val="bg1"/>
              </a:solidFill>
              <a:latin typeface="Baskerville Old Face" panose="02020602080505020303" pitchFamily="18" charset="0"/>
              <a:ea typeface="Cambria Math" panose="02040503050406030204" pitchFamily="18" charset="0"/>
            </a:endParaRPr>
          </a:p>
          <a:p>
            <a:pPr>
              <a:lnSpc>
                <a:spcPct val="120000"/>
              </a:lnSpc>
            </a:pPr>
            <a:endParaRPr lang="en-ZA" sz="6000" b="1" dirty="0">
              <a:solidFill>
                <a:schemeClr val="bg1"/>
              </a:solidFill>
              <a:latin typeface="Baskerville Old Face" panose="02020602080505020303" pitchFamily="18" charset="0"/>
            </a:endParaRPr>
          </a:p>
        </p:txBody>
      </p:sp>
      <p:sp>
        <p:nvSpPr>
          <p:cNvPr id="4" name="Rectangle 5">
            <a:extLst>
              <a:ext uri="{FF2B5EF4-FFF2-40B4-BE49-F238E27FC236}">
                <a16:creationId xmlns:a16="http://schemas.microsoft.com/office/drawing/2014/main" xmlns="" id="{6AC574D3-FA63-4413-964C-80080EE46ABD}"/>
              </a:ext>
            </a:extLst>
          </p:cNvPr>
          <p:cNvSpPr>
            <a:spLocks noGrp="1" noChangeArrowheads="1"/>
          </p:cNvSpPr>
          <p:nvPr>
            <p:ph type="ctrTitle"/>
          </p:nvPr>
        </p:nvSpPr>
        <p:spPr>
          <a:xfrm>
            <a:off x="0" y="-1"/>
            <a:ext cx="9144000" cy="963261"/>
          </a:xfrm>
          <a:solidFill>
            <a:srgbClr val="FFFF00"/>
          </a:solidFill>
        </p:spPr>
        <p:txBody>
          <a:bodyPr anchor="ctr">
            <a:normAutofit/>
          </a:bodyPr>
          <a:lstStyle/>
          <a:p>
            <a:r>
              <a:rPr lang="en-AU" altLang="en-US" sz="4000" dirty="0">
                <a:solidFill>
                  <a:srgbClr val="0033CC"/>
                </a:solidFill>
                <a:effectLst>
                  <a:outerShdw blurRad="38100" dist="38100" dir="2700000" algn="tl">
                    <a:srgbClr val="000000"/>
                  </a:outerShdw>
                </a:effectLst>
              </a:rPr>
              <a:t>Why biodiversity is not considered?</a:t>
            </a:r>
          </a:p>
        </p:txBody>
      </p:sp>
      <p:pic>
        <p:nvPicPr>
          <p:cNvPr id="5" name="Picture 4">
            <a:extLst>
              <a:ext uri="{FF2B5EF4-FFF2-40B4-BE49-F238E27FC236}">
                <a16:creationId xmlns:a16="http://schemas.microsoft.com/office/drawing/2014/main" xmlns="" id="{6D51EBD6-B24D-4D67-9F38-2D3A416F61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01987" y="963260"/>
            <a:ext cx="2322513" cy="2322513"/>
          </a:xfrm>
          <a:prstGeom prst="rect">
            <a:avLst/>
          </a:prstGeom>
        </p:spPr>
      </p:pic>
    </p:spTree>
    <p:extLst>
      <p:ext uri="{BB962C8B-B14F-4D97-AF65-F5344CB8AC3E}">
        <p14:creationId xmlns:p14="http://schemas.microsoft.com/office/powerpoint/2010/main" val="215137262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80">
                                          <p:stCondLst>
                                            <p:cond delay="0"/>
                                          </p:stCondLst>
                                        </p:cTn>
                                        <p:tgtEl>
                                          <p:spTgt spid="3">
                                            <p:txEl>
                                              <p:pRg st="2" end="2"/>
                                            </p:txEl>
                                          </p:spTgt>
                                        </p:tgtEl>
                                      </p:cBhvr>
                                    </p:animEffect>
                                    <p:anim calcmode="lin" valueType="num">
                                      <p:cBhvr>
                                        <p:cTn id="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2" end="2"/>
                                            </p:txEl>
                                          </p:spTgt>
                                        </p:tgtEl>
                                      </p:cBhvr>
                                      <p:to x="100000" y="60000"/>
                                    </p:animScale>
                                    <p:animScale>
                                      <p:cBhvr>
                                        <p:cTn id="14" dur="166" decel="50000">
                                          <p:stCondLst>
                                            <p:cond delay="676"/>
                                          </p:stCondLst>
                                        </p:cTn>
                                        <p:tgtEl>
                                          <p:spTgt spid="3">
                                            <p:txEl>
                                              <p:pRg st="2" end="2"/>
                                            </p:txEl>
                                          </p:spTgt>
                                        </p:tgtEl>
                                      </p:cBhvr>
                                      <p:to x="100000" y="100000"/>
                                    </p:animScale>
                                    <p:animScale>
                                      <p:cBhvr>
                                        <p:cTn id="15" dur="26">
                                          <p:stCondLst>
                                            <p:cond delay="1312"/>
                                          </p:stCondLst>
                                        </p:cTn>
                                        <p:tgtEl>
                                          <p:spTgt spid="3">
                                            <p:txEl>
                                              <p:pRg st="2" end="2"/>
                                            </p:txEl>
                                          </p:spTgt>
                                        </p:tgtEl>
                                      </p:cBhvr>
                                      <p:to x="100000" y="80000"/>
                                    </p:animScale>
                                    <p:animScale>
                                      <p:cBhvr>
                                        <p:cTn id="16" dur="166" decel="50000">
                                          <p:stCondLst>
                                            <p:cond delay="1338"/>
                                          </p:stCondLst>
                                        </p:cTn>
                                        <p:tgtEl>
                                          <p:spTgt spid="3">
                                            <p:txEl>
                                              <p:pRg st="2" end="2"/>
                                            </p:txEl>
                                          </p:spTgt>
                                        </p:tgtEl>
                                      </p:cBhvr>
                                      <p:to x="100000" y="100000"/>
                                    </p:animScale>
                                    <p:animScale>
                                      <p:cBhvr>
                                        <p:cTn id="17" dur="26">
                                          <p:stCondLst>
                                            <p:cond delay="1642"/>
                                          </p:stCondLst>
                                        </p:cTn>
                                        <p:tgtEl>
                                          <p:spTgt spid="3">
                                            <p:txEl>
                                              <p:pRg st="2" end="2"/>
                                            </p:txEl>
                                          </p:spTgt>
                                        </p:tgtEl>
                                      </p:cBhvr>
                                      <p:to x="100000" y="90000"/>
                                    </p:animScale>
                                    <p:animScale>
                                      <p:cBhvr>
                                        <p:cTn id="18" dur="166" decel="50000">
                                          <p:stCondLst>
                                            <p:cond delay="1668"/>
                                          </p:stCondLst>
                                        </p:cTn>
                                        <p:tgtEl>
                                          <p:spTgt spid="3">
                                            <p:txEl>
                                              <p:pRg st="2" end="2"/>
                                            </p:txEl>
                                          </p:spTgt>
                                        </p:tgtEl>
                                      </p:cBhvr>
                                      <p:to x="100000" y="100000"/>
                                    </p:animScale>
                                    <p:animScale>
                                      <p:cBhvr>
                                        <p:cTn id="19" dur="26">
                                          <p:stCondLst>
                                            <p:cond delay="1808"/>
                                          </p:stCondLst>
                                        </p:cTn>
                                        <p:tgtEl>
                                          <p:spTgt spid="3">
                                            <p:txEl>
                                              <p:pRg st="2" end="2"/>
                                            </p:txEl>
                                          </p:spTgt>
                                        </p:tgtEl>
                                      </p:cBhvr>
                                      <p:to x="100000" y="95000"/>
                                    </p:animScale>
                                    <p:animScale>
                                      <p:cBhvr>
                                        <p:cTn id="20"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2000" b="-2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5068" y="648226"/>
            <a:ext cx="8975035" cy="797089"/>
          </a:xfrm>
        </p:spPr>
        <p:txBody>
          <a:bodyPr>
            <a:noAutofit/>
          </a:bodyPr>
          <a:lstStyle/>
          <a:p>
            <a:endParaRPr lang="en-ZA" sz="4000" b="1" dirty="0">
              <a:solidFill>
                <a:srgbClr val="FF0000"/>
              </a:solidFill>
              <a:latin typeface="Baskerville Old Face" panose="02020602080505020303" pitchFamily="18" charset="0"/>
            </a:endParaRPr>
          </a:p>
          <a:p>
            <a:endParaRPr lang="en-ZA" sz="6000" b="1" dirty="0">
              <a:solidFill>
                <a:schemeClr val="bg1"/>
              </a:solidFill>
              <a:latin typeface="Baskerville Old Face" panose="02020602080505020303" pitchFamily="18" charset="0"/>
            </a:endParaRPr>
          </a:p>
          <a:p>
            <a:r>
              <a:rPr lang="en-GB" sz="4800" b="1" dirty="0">
                <a:latin typeface="Baskerville Old Face" panose="02020602080505020303" pitchFamily="18" charset="0"/>
              </a:rPr>
              <a:t>. </a:t>
            </a:r>
            <a:endParaRPr lang="en-ZA" sz="4800" b="1" dirty="0">
              <a:latin typeface="Baskerville Old Face" panose="02020602080505020303" pitchFamily="18" charset="0"/>
            </a:endParaRPr>
          </a:p>
          <a:p>
            <a:endParaRPr lang="en-ZA" sz="6000" b="1" dirty="0">
              <a:solidFill>
                <a:schemeClr val="bg1"/>
              </a:solidFill>
              <a:latin typeface="Baskerville Old Face" panose="02020602080505020303" pitchFamily="18" charset="0"/>
            </a:endParaRPr>
          </a:p>
          <a:p>
            <a:pPr>
              <a:lnSpc>
                <a:spcPct val="120000"/>
              </a:lnSpc>
            </a:pPr>
            <a:endParaRPr lang="en-ZA" sz="6000" b="1" dirty="0">
              <a:solidFill>
                <a:schemeClr val="bg1"/>
              </a:solidFill>
              <a:latin typeface="Baskerville Old Face" panose="02020602080505020303" pitchFamily="18" charset="0"/>
              <a:ea typeface="Cambria Math" panose="02040503050406030204" pitchFamily="18" charset="0"/>
            </a:endParaRPr>
          </a:p>
          <a:p>
            <a:pPr>
              <a:lnSpc>
                <a:spcPct val="120000"/>
              </a:lnSpc>
            </a:pPr>
            <a:endParaRPr lang="en-ZA" sz="6000" b="1" dirty="0">
              <a:solidFill>
                <a:schemeClr val="bg1"/>
              </a:solidFill>
              <a:latin typeface="Baskerville Old Face" panose="02020602080505020303" pitchFamily="18" charset="0"/>
            </a:endParaRPr>
          </a:p>
        </p:txBody>
      </p:sp>
      <p:sp>
        <p:nvSpPr>
          <p:cNvPr id="4" name="Rectangle 5">
            <a:extLst>
              <a:ext uri="{FF2B5EF4-FFF2-40B4-BE49-F238E27FC236}">
                <a16:creationId xmlns:a16="http://schemas.microsoft.com/office/drawing/2014/main" xmlns="" id="{6AC574D3-FA63-4413-964C-80080EE46ABD}"/>
              </a:ext>
            </a:extLst>
          </p:cNvPr>
          <p:cNvSpPr>
            <a:spLocks noGrp="1" noChangeArrowheads="1"/>
          </p:cNvSpPr>
          <p:nvPr>
            <p:ph type="ctrTitle"/>
          </p:nvPr>
        </p:nvSpPr>
        <p:spPr>
          <a:xfrm>
            <a:off x="0" y="-1"/>
            <a:ext cx="9144000" cy="963261"/>
          </a:xfrm>
          <a:solidFill>
            <a:srgbClr val="FFFF00"/>
          </a:solidFill>
        </p:spPr>
        <p:txBody>
          <a:bodyPr anchor="ctr">
            <a:normAutofit/>
          </a:bodyPr>
          <a:lstStyle/>
          <a:p>
            <a:r>
              <a:rPr lang="en-AU" altLang="en-US" sz="4000" dirty="0">
                <a:solidFill>
                  <a:srgbClr val="0033CC"/>
                </a:solidFill>
                <a:effectLst>
                  <a:outerShdw blurRad="38100" dist="38100" dir="2700000" algn="tl">
                    <a:srgbClr val="000000"/>
                  </a:outerShdw>
                </a:effectLst>
              </a:rPr>
              <a:t>Breakthrough</a:t>
            </a:r>
          </a:p>
        </p:txBody>
      </p:sp>
    </p:spTree>
    <p:extLst>
      <p:ext uri="{BB962C8B-B14F-4D97-AF65-F5344CB8AC3E}">
        <p14:creationId xmlns:p14="http://schemas.microsoft.com/office/powerpoint/2010/main" val="337419149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2000" b="-2000"/>
          </a:stretch>
        </a:blip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xmlns="" id="{5BC566D2-ABA9-4FA5-BF87-34759573EBD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500" y="963260"/>
            <a:ext cx="9144000" cy="5143500"/>
          </a:xfrm>
          <a:prstGeom prst="rect">
            <a:avLst/>
          </a:prstGeom>
        </p:spPr>
      </p:pic>
      <p:sp>
        <p:nvSpPr>
          <p:cNvPr id="3" name="Subtitle 2"/>
          <p:cNvSpPr>
            <a:spLocks noGrp="1"/>
          </p:cNvSpPr>
          <p:nvPr>
            <p:ph type="subTitle" idx="1"/>
          </p:nvPr>
        </p:nvSpPr>
        <p:spPr>
          <a:xfrm>
            <a:off x="-63500" y="240873"/>
            <a:ext cx="8975035" cy="797089"/>
          </a:xfrm>
        </p:spPr>
        <p:txBody>
          <a:bodyPr>
            <a:noAutofit/>
          </a:bodyPr>
          <a:lstStyle/>
          <a:p>
            <a:endParaRPr lang="en-ZA" sz="4000" b="1" dirty="0">
              <a:solidFill>
                <a:srgbClr val="FF0000"/>
              </a:solidFill>
              <a:latin typeface="Baskerville Old Face" panose="02020602080505020303" pitchFamily="18" charset="0"/>
            </a:endParaRPr>
          </a:p>
          <a:p>
            <a:endParaRPr lang="en-ZA" sz="6000" b="1" dirty="0">
              <a:solidFill>
                <a:schemeClr val="bg1"/>
              </a:solidFill>
              <a:latin typeface="Baskerville Old Face" panose="02020602080505020303" pitchFamily="18" charset="0"/>
            </a:endParaRPr>
          </a:p>
          <a:p>
            <a:endParaRPr lang="en-ZA" sz="6000" b="1" dirty="0">
              <a:solidFill>
                <a:schemeClr val="bg1"/>
              </a:solidFill>
              <a:latin typeface="Baskerville Old Face" panose="02020602080505020303" pitchFamily="18" charset="0"/>
            </a:endParaRPr>
          </a:p>
          <a:p>
            <a:pPr>
              <a:lnSpc>
                <a:spcPct val="120000"/>
              </a:lnSpc>
            </a:pPr>
            <a:endParaRPr lang="en-ZA" sz="6000" b="1" dirty="0">
              <a:solidFill>
                <a:schemeClr val="bg1"/>
              </a:solidFill>
              <a:latin typeface="Baskerville Old Face" panose="02020602080505020303" pitchFamily="18" charset="0"/>
              <a:ea typeface="Cambria Math" panose="02040503050406030204" pitchFamily="18" charset="0"/>
            </a:endParaRPr>
          </a:p>
          <a:p>
            <a:pPr>
              <a:lnSpc>
                <a:spcPct val="120000"/>
              </a:lnSpc>
            </a:pPr>
            <a:endParaRPr lang="en-ZA" sz="6000" b="1" dirty="0">
              <a:solidFill>
                <a:schemeClr val="bg1"/>
              </a:solidFill>
              <a:latin typeface="Baskerville Old Face" panose="02020602080505020303" pitchFamily="18" charset="0"/>
            </a:endParaRPr>
          </a:p>
        </p:txBody>
      </p:sp>
      <p:sp>
        <p:nvSpPr>
          <p:cNvPr id="4" name="Rectangle 5">
            <a:extLst>
              <a:ext uri="{FF2B5EF4-FFF2-40B4-BE49-F238E27FC236}">
                <a16:creationId xmlns:a16="http://schemas.microsoft.com/office/drawing/2014/main" xmlns="" id="{6AC574D3-FA63-4413-964C-80080EE46ABD}"/>
              </a:ext>
            </a:extLst>
          </p:cNvPr>
          <p:cNvSpPr>
            <a:spLocks noGrp="1" noChangeArrowheads="1"/>
          </p:cNvSpPr>
          <p:nvPr>
            <p:ph type="ctrTitle"/>
          </p:nvPr>
        </p:nvSpPr>
        <p:spPr>
          <a:xfrm>
            <a:off x="0" y="-1"/>
            <a:ext cx="9144000" cy="963261"/>
          </a:xfrm>
          <a:solidFill>
            <a:srgbClr val="FFFF00"/>
          </a:solidFill>
        </p:spPr>
        <p:txBody>
          <a:bodyPr anchor="ctr">
            <a:normAutofit/>
          </a:bodyPr>
          <a:lstStyle/>
          <a:p>
            <a:r>
              <a:rPr lang="en-AU" altLang="en-US" sz="4000" dirty="0">
                <a:solidFill>
                  <a:srgbClr val="0033CC"/>
                </a:solidFill>
                <a:effectLst>
                  <a:outerShdw blurRad="38100" dist="38100" dir="2700000" algn="tl">
                    <a:srgbClr val="000000"/>
                  </a:outerShdw>
                </a:effectLst>
              </a:rPr>
              <a:t>African Biodiversity Challenge Project</a:t>
            </a:r>
          </a:p>
        </p:txBody>
      </p:sp>
      <p:pic>
        <p:nvPicPr>
          <p:cNvPr id="5" name="Picture 4">
            <a:extLst>
              <a:ext uri="{FF2B5EF4-FFF2-40B4-BE49-F238E27FC236}">
                <a16:creationId xmlns:a16="http://schemas.microsoft.com/office/drawing/2014/main" xmlns="" id="{28D920D0-6352-4356-8A03-F80CE749AB55}"/>
              </a:ext>
            </a:extLst>
          </p:cNvPr>
          <p:cNvPicPr>
            <a:picLocks noChangeAspect="1"/>
          </p:cNvPicPr>
          <p:nvPr/>
        </p:nvPicPr>
        <p:blipFill rotWithShape="1">
          <a:blip r:embed="rId5">
            <a:extLst>
              <a:ext uri="{28A0092B-C50C-407E-A947-70E740481C1C}">
                <a14:useLocalDpi xmlns:a14="http://schemas.microsoft.com/office/drawing/2010/main" val="0"/>
              </a:ext>
            </a:extLst>
          </a:blip>
          <a:srcRect t="10536" b="10540"/>
          <a:stretch/>
        </p:blipFill>
        <p:spPr>
          <a:xfrm>
            <a:off x="84137" y="5783391"/>
            <a:ext cx="3743325" cy="962241"/>
          </a:xfrm>
          <a:prstGeom prst="rect">
            <a:avLst/>
          </a:prstGeom>
        </p:spPr>
      </p:pic>
      <p:pic>
        <p:nvPicPr>
          <p:cNvPr id="7" name="Picture 6">
            <a:extLst>
              <a:ext uri="{FF2B5EF4-FFF2-40B4-BE49-F238E27FC236}">
                <a16:creationId xmlns:a16="http://schemas.microsoft.com/office/drawing/2014/main" xmlns="" id="{F598CF97-1578-4A28-976F-FEDCE855929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46650" y="5805403"/>
            <a:ext cx="4113213" cy="951235"/>
          </a:xfrm>
          <a:prstGeom prst="rect">
            <a:avLst/>
          </a:prstGeom>
        </p:spPr>
      </p:pic>
    </p:spTree>
    <p:extLst>
      <p:ext uri="{BB962C8B-B14F-4D97-AF65-F5344CB8AC3E}">
        <p14:creationId xmlns:p14="http://schemas.microsoft.com/office/powerpoint/2010/main" val="43297721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lum/>
          </a:blip>
          <a:srcRect/>
          <a:stretch>
            <a:fillRect t="-2000" b="-2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3500" y="240873"/>
            <a:ext cx="8975035" cy="797089"/>
          </a:xfrm>
        </p:spPr>
        <p:txBody>
          <a:bodyPr>
            <a:noAutofit/>
          </a:bodyPr>
          <a:lstStyle/>
          <a:p>
            <a:endParaRPr lang="en-ZA" sz="4000" b="1" dirty="0">
              <a:solidFill>
                <a:srgbClr val="FF0000"/>
              </a:solidFill>
              <a:latin typeface="Baskerville Old Face" panose="02020602080505020303" pitchFamily="18" charset="0"/>
            </a:endParaRPr>
          </a:p>
          <a:p>
            <a:endParaRPr lang="en-ZA" sz="6000" b="1" dirty="0">
              <a:solidFill>
                <a:schemeClr val="bg1"/>
              </a:solidFill>
              <a:latin typeface="Baskerville Old Face" panose="02020602080505020303" pitchFamily="18" charset="0"/>
            </a:endParaRPr>
          </a:p>
          <a:p>
            <a:endParaRPr lang="en-ZA" sz="6000" b="1" dirty="0">
              <a:solidFill>
                <a:schemeClr val="bg1"/>
              </a:solidFill>
              <a:latin typeface="Baskerville Old Face" panose="02020602080505020303" pitchFamily="18" charset="0"/>
            </a:endParaRPr>
          </a:p>
          <a:p>
            <a:pPr>
              <a:lnSpc>
                <a:spcPct val="120000"/>
              </a:lnSpc>
            </a:pPr>
            <a:endParaRPr lang="en-ZA" sz="6000" b="1" dirty="0">
              <a:solidFill>
                <a:schemeClr val="bg1"/>
              </a:solidFill>
              <a:latin typeface="Baskerville Old Face" panose="02020602080505020303" pitchFamily="18" charset="0"/>
              <a:ea typeface="Cambria Math" panose="02040503050406030204" pitchFamily="18" charset="0"/>
            </a:endParaRPr>
          </a:p>
          <a:p>
            <a:pPr>
              <a:lnSpc>
                <a:spcPct val="120000"/>
              </a:lnSpc>
            </a:pPr>
            <a:endParaRPr lang="en-ZA" sz="6000" b="1" dirty="0">
              <a:solidFill>
                <a:schemeClr val="bg1"/>
              </a:solidFill>
              <a:latin typeface="Baskerville Old Face" panose="02020602080505020303" pitchFamily="18" charset="0"/>
            </a:endParaRPr>
          </a:p>
        </p:txBody>
      </p:sp>
      <p:sp>
        <p:nvSpPr>
          <p:cNvPr id="4" name="Rectangle 5">
            <a:extLst>
              <a:ext uri="{FF2B5EF4-FFF2-40B4-BE49-F238E27FC236}">
                <a16:creationId xmlns:a16="http://schemas.microsoft.com/office/drawing/2014/main" xmlns="" id="{6AC574D3-FA63-4413-964C-80080EE46ABD}"/>
              </a:ext>
            </a:extLst>
          </p:cNvPr>
          <p:cNvSpPr>
            <a:spLocks noGrp="1" noChangeArrowheads="1"/>
          </p:cNvSpPr>
          <p:nvPr>
            <p:ph type="ctrTitle"/>
          </p:nvPr>
        </p:nvSpPr>
        <p:spPr>
          <a:xfrm>
            <a:off x="0" y="-1"/>
            <a:ext cx="9144000" cy="963261"/>
          </a:xfrm>
          <a:solidFill>
            <a:srgbClr val="FFFF00"/>
          </a:solidFill>
        </p:spPr>
        <p:txBody>
          <a:bodyPr anchor="ctr">
            <a:normAutofit/>
          </a:bodyPr>
          <a:lstStyle/>
          <a:p>
            <a:r>
              <a:rPr lang="en-AU" altLang="en-US" sz="4000" dirty="0">
                <a:solidFill>
                  <a:srgbClr val="0033CC"/>
                </a:solidFill>
                <a:effectLst>
                  <a:outerShdw blurRad="38100" dist="38100" dir="2700000" algn="tl">
                    <a:srgbClr val="000000"/>
                  </a:outerShdw>
                </a:effectLst>
              </a:rPr>
              <a:t>African Biodiversity Challenge Project</a:t>
            </a:r>
          </a:p>
        </p:txBody>
      </p:sp>
      <p:pic>
        <p:nvPicPr>
          <p:cNvPr id="5" name="Picture 4">
            <a:extLst>
              <a:ext uri="{FF2B5EF4-FFF2-40B4-BE49-F238E27FC236}">
                <a16:creationId xmlns:a16="http://schemas.microsoft.com/office/drawing/2014/main" xmlns="" id="{28D920D0-6352-4356-8A03-F80CE749AB55}"/>
              </a:ext>
            </a:extLst>
          </p:cNvPr>
          <p:cNvPicPr>
            <a:picLocks noChangeAspect="1"/>
          </p:cNvPicPr>
          <p:nvPr/>
        </p:nvPicPr>
        <p:blipFill rotWithShape="1">
          <a:blip r:embed="rId4">
            <a:extLst>
              <a:ext uri="{28A0092B-C50C-407E-A947-70E740481C1C}">
                <a14:useLocalDpi xmlns:a14="http://schemas.microsoft.com/office/drawing/2010/main" val="0"/>
              </a:ext>
            </a:extLst>
          </a:blip>
          <a:srcRect t="10536" b="10540"/>
          <a:stretch/>
        </p:blipFill>
        <p:spPr>
          <a:xfrm>
            <a:off x="84137" y="5783391"/>
            <a:ext cx="3743325" cy="962241"/>
          </a:xfrm>
          <a:prstGeom prst="rect">
            <a:avLst/>
          </a:prstGeom>
        </p:spPr>
      </p:pic>
      <p:pic>
        <p:nvPicPr>
          <p:cNvPr id="7" name="Picture 6">
            <a:extLst>
              <a:ext uri="{FF2B5EF4-FFF2-40B4-BE49-F238E27FC236}">
                <a16:creationId xmlns:a16="http://schemas.microsoft.com/office/drawing/2014/main" xmlns="" id="{F598CF97-1578-4A28-976F-FEDCE855929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6650" y="5805403"/>
            <a:ext cx="4113213" cy="951235"/>
          </a:xfrm>
          <a:prstGeom prst="rect">
            <a:avLst/>
          </a:prstGeom>
        </p:spPr>
      </p:pic>
      <p:sp>
        <p:nvSpPr>
          <p:cNvPr id="2" name="TextBox 1">
            <a:extLst>
              <a:ext uri="{FF2B5EF4-FFF2-40B4-BE49-F238E27FC236}">
                <a16:creationId xmlns:a16="http://schemas.microsoft.com/office/drawing/2014/main" xmlns="" id="{2C584701-6037-4FCD-8663-480586CC5C1B}"/>
              </a:ext>
            </a:extLst>
          </p:cNvPr>
          <p:cNvSpPr txBox="1"/>
          <p:nvPr/>
        </p:nvSpPr>
        <p:spPr>
          <a:xfrm>
            <a:off x="190499" y="2337842"/>
            <a:ext cx="8600385" cy="2123658"/>
          </a:xfrm>
          <a:prstGeom prst="rect">
            <a:avLst/>
          </a:prstGeom>
          <a:noFill/>
        </p:spPr>
        <p:txBody>
          <a:bodyPr wrap="square" rtlCol="0">
            <a:spAutoFit/>
          </a:bodyPr>
          <a:lstStyle/>
          <a:p>
            <a:pPr algn="ctr"/>
            <a:r>
              <a:rPr lang="en-GB" sz="4400" b="1" dirty="0">
                <a:latin typeface="Baskerville Old Face" panose="02020602080505020303" pitchFamily="18" charset="0"/>
              </a:rPr>
              <a:t>ABC Project coordinated by SANBI, is aimed at mobilising policy relevant biodiversity data in Malawi </a:t>
            </a:r>
            <a:endParaRPr lang="aa-ET" sz="4400" b="1" dirty="0">
              <a:latin typeface="Baskerville Old Face" panose="02020602080505020303" pitchFamily="18" charset="0"/>
            </a:endParaRPr>
          </a:p>
        </p:txBody>
      </p:sp>
    </p:spTree>
    <p:extLst>
      <p:ext uri="{BB962C8B-B14F-4D97-AF65-F5344CB8AC3E}">
        <p14:creationId xmlns:p14="http://schemas.microsoft.com/office/powerpoint/2010/main" val="230352329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3000"/>
            <a:lum/>
          </a:blip>
          <a:srcRect/>
          <a:stretch>
            <a:fillRect t="-37000" b="-37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88950" y="1072264"/>
            <a:ext cx="8975035" cy="797089"/>
          </a:xfrm>
        </p:spPr>
        <p:txBody>
          <a:bodyPr>
            <a:noAutofit/>
          </a:bodyPr>
          <a:lstStyle/>
          <a:p>
            <a:endParaRPr lang="en-ZA" sz="6000" b="1" dirty="0">
              <a:latin typeface="Baskerville Old Face" panose="02020602080505020303" pitchFamily="18" charset="0"/>
            </a:endParaRPr>
          </a:p>
          <a:p>
            <a:endParaRPr lang="en-ZA" sz="6000" b="1" dirty="0">
              <a:solidFill>
                <a:schemeClr val="bg1"/>
              </a:solidFill>
              <a:latin typeface="Baskerville Old Face" panose="02020602080505020303" pitchFamily="18" charset="0"/>
            </a:endParaRPr>
          </a:p>
          <a:p>
            <a:pPr algn="l"/>
            <a:r>
              <a:rPr lang="en-ZA" sz="2800" b="1" dirty="0">
                <a:latin typeface="Baskerville Old Face" panose="02020602080505020303" pitchFamily="18" charset="0"/>
              </a:rPr>
              <a:t>Museums and Monuments (</a:t>
            </a:r>
            <a:r>
              <a:rPr lang="en-ZA" sz="2800" b="1" dirty="0" err="1">
                <a:latin typeface="Baskerville Old Face" panose="02020602080505020303" pitchFamily="18" charset="0"/>
              </a:rPr>
              <a:t>MaM</a:t>
            </a:r>
            <a:r>
              <a:rPr lang="en-ZA" sz="2800" b="1" dirty="0">
                <a:latin typeface="Baskerville Old Face" panose="02020602080505020303" pitchFamily="18" charset="0"/>
              </a:rPr>
              <a:t>)</a:t>
            </a:r>
          </a:p>
          <a:p>
            <a:pPr algn="l"/>
            <a:r>
              <a:rPr lang="en-ZA" sz="2800" b="1" dirty="0">
                <a:latin typeface="Baskerville Old Face" panose="02020602080505020303" pitchFamily="18" charset="0"/>
              </a:rPr>
              <a:t>National Herbarium and Botanic Gardens of Malawi (NHBG)</a:t>
            </a:r>
          </a:p>
          <a:p>
            <a:pPr algn="l"/>
            <a:r>
              <a:rPr lang="en-ZA" sz="2800" b="1" dirty="0">
                <a:latin typeface="Baskerville Old Face" panose="02020602080505020303" pitchFamily="18" charset="0"/>
              </a:rPr>
              <a:t>Wildlife and Environmental Society of Malawi (WESM)</a:t>
            </a:r>
          </a:p>
          <a:p>
            <a:pPr algn="l"/>
            <a:r>
              <a:rPr lang="en-ZA" sz="2800" b="1" dirty="0">
                <a:latin typeface="Baskerville Old Face" panose="02020602080505020303" pitchFamily="18" charset="0"/>
              </a:rPr>
              <a:t>National Commission for Science and Technology (NCST</a:t>
            </a:r>
            <a:r>
              <a:rPr lang="en-ZA" b="1" dirty="0">
                <a:latin typeface="Baskerville Old Face" panose="02020602080505020303" pitchFamily="18" charset="0"/>
              </a:rPr>
              <a:t>)</a:t>
            </a:r>
          </a:p>
          <a:p>
            <a:pPr algn="l"/>
            <a:endParaRPr lang="en-ZA" sz="6000" b="1" dirty="0">
              <a:latin typeface="Baskerville Old Face" panose="02020602080505020303" pitchFamily="18" charset="0"/>
            </a:endParaRPr>
          </a:p>
          <a:p>
            <a:pPr>
              <a:lnSpc>
                <a:spcPct val="120000"/>
              </a:lnSpc>
            </a:pPr>
            <a:endParaRPr lang="en-ZA" sz="6000" b="1" dirty="0">
              <a:solidFill>
                <a:schemeClr val="bg1"/>
              </a:solidFill>
              <a:latin typeface="Baskerville Old Face" panose="02020602080505020303" pitchFamily="18" charset="0"/>
              <a:ea typeface="Cambria Math" panose="02040503050406030204" pitchFamily="18" charset="0"/>
            </a:endParaRPr>
          </a:p>
          <a:p>
            <a:pPr>
              <a:lnSpc>
                <a:spcPct val="120000"/>
              </a:lnSpc>
            </a:pPr>
            <a:endParaRPr lang="en-ZA" sz="6000" b="1" dirty="0">
              <a:solidFill>
                <a:schemeClr val="bg1"/>
              </a:solidFill>
              <a:latin typeface="Baskerville Old Face" panose="02020602080505020303" pitchFamily="18" charset="0"/>
            </a:endParaRPr>
          </a:p>
        </p:txBody>
      </p:sp>
      <p:sp>
        <p:nvSpPr>
          <p:cNvPr id="4" name="Rectangle 5">
            <a:extLst>
              <a:ext uri="{FF2B5EF4-FFF2-40B4-BE49-F238E27FC236}">
                <a16:creationId xmlns:a16="http://schemas.microsoft.com/office/drawing/2014/main" xmlns="" id="{CDC712E2-A887-4177-8E2F-3A213D9C25D5}"/>
              </a:ext>
            </a:extLst>
          </p:cNvPr>
          <p:cNvSpPr>
            <a:spLocks noGrp="1" noChangeArrowheads="1"/>
          </p:cNvSpPr>
          <p:nvPr>
            <p:ph type="ctrTitle"/>
          </p:nvPr>
        </p:nvSpPr>
        <p:spPr>
          <a:xfrm>
            <a:off x="0" y="-1"/>
            <a:ext cx="9144000" cy="963261"/>
          </a:xfrm>
          <a:solidFill>
            <a:srgbClr val="FFFF00"/>
          </a:solidFill>
        </p:spPr>
        <p:txBody>
          <a:bodyPr anchor="ctr">
            <a:normAutofit/>
          </a:bodyPr>
          <a:lstStyle/>
          <a:p>
            <a:r>
              <a:rPr lang="en-AU" altLang="en-US" sz="5400" b="1" dirty="0">
                <a:solidFill>
                  <a:srgbClr val="0033CC"/>
                </a:solidFill>
                <a:effectLst>
                  <a:outerShdw blurRad="38100" dist="38100" dir="2700000" algn="tl">
                    <a:srgbClr val="000000"/>
                  </a:outerShdw>
                </a:effectLst>
              </a:rPr>
              <a:t>Project Partners</a:t>
            </a:r>
          </a:p>
        </p:txBody>
      </p:sp>
      <p:pic>
        <p:nvPicPr>
          <p:cNvPr id="5" name="Picture 4">
            <a:extLst>
              <a:ext uri="{FF2B5EF4-FFF2-40B4-BE49-F238E27FC236}">
                <a16:creationId xmlns:a16="http://schemas.microsoft.com/office/drawing/2014/main" xmlns="" id="{89479A86-DBFB-4C85-A76E-51B26B2D5588}"/>
              </a:ext>
            </a:extLst>
          </p:cNvPr>
          <p:cNvPicPr>
            <a:picLocks noChangeAspect="1"/>
          </p:cNvPicPr>
          <p:nvPr/>
        </p:nvPicPr>
        <p:blipFill>
          <a:blip r:embed="rId3"/>
          <a:stretch>
            <a:fillRect/>
          </a:stretch>
        </p:blipFill>
        <p:spPr>
          <a:xfrm>
            <a:off x="2623962" y="1140783"/>
            <a:ext cx="992576" cy="1104102"/>
          </a:xfrm>
          <a:prstGeom prst="rect">
            <a:avLst/>
          </a:prstGeom>
        </p:spPr>
      </p:pic>
      <p:pic>
        <p:nvPicPr>
          <p:cNvPr id="6" name="Picture 5">
            <a:extLst>
              <a:ext uri="{FF2B5EF4-FFF2-40B4-BE49-F238E27FC236}">
                <a16:creationId xmlns:a16="http://schemas.microsoft.com/office/drawing/2014/main" xmlns="" id="{D6656F48-882C-4B88-B524-CD8E752447F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3447" y="1054286"/>
            <a:ext cx="1153682" cy="1190599"/>
          </a:xfrm>
          <a:prstGeom prst="rect">
            <a:avLst/>
          </a:prstGeom>
        </p:spPr>
      </p:pic>
      <p:pic>
        <p:nvPicPr>
          <p:cNvPr id="7" name="Picture 6">
            <a:extLst>
              <a:ext uri="{FF2B5EF4-FFF2-40B4-BE49-F238E27FC236}">
                <a16:creationId xmlns:a16="http://schemas.microsoft.com/office/drawing/2014/main" xmlns="" id="{334138F2-2B22-4986-9EBC-2B79BA47651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74364" y="1072264"/>
            <a:ext cx="1200671" cy="1154645"/>
          </a:xfrm>
          <a:prstGeom prst="rect">
            <a:avLst/>
          </a:prstGeom>
        </p:spPr>
      </p:pic>
      <p:pic>
        <p:nvPicPr>
          <p:cNvPr id="8" name="Picture 7">
            <a:extLst>
              <a:ext uri="{FF2B5EF4-FFF2-40B4-BE49-F238E27FC236}">
                <a16:creationId xmlns:a16="http://schemas.microsoft.com/office/drawing/2014/main" xmlns="" id="{1549BA3C-3756-4A67-A4A8-9BC483CB5350}"/>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5282066" y="1054286"/>
            <a:ext cx="1036320" cy="1183005"/>
          </a:xfrm>
          <a:prstGeom prst="rect">
            <a:avLst/>
          </a:prstGeom>
          <a:noFill/>
        </p:spPr>
      </p:pic>
    </p:spTree>
    <p:extLst>
      <p:ext uri="{BB962C8B-B14F-4D97-AF65-F5344CB8AC3E}">
        <p14:creationId xmlns:p14="http://schemas.microsoft.com/office/powerpoint/2010/main" val="38015952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80">
                                          <p:stCondLst>
                                            <p:cond delay="0"/>
                                          </p:stCondLst>
                                        </p:cTn>
                                        <p:tgtEl>
                                          <p:spTgt spid="3">
                                            <p:txEl>
                                              <p:pRg st="2" end="2"/>
                                            </p:txEl>
                                          </p:spTgt>
                                        </p:tgtEl>
                                      </p:cBhvr>
                                    </p:animEffect>
                                    <p:anim calcmode="lin" valueType="num">
                                      <p:cBhvr>
                                        <p:cTn id="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2" end="2"/>
                                            </p:txEl>
                                          </p:spTgt>
                                        </p:tgtEl>
                                      </p:cBhvr>
                                      <p:to x="100000" y="60000"/>
                                    </p:animScale>
                                    <p:animScale>
                                      <p:cBhvr>
                                        <p:cTn id="14" dur="166" decel="50000">
                                          <p:stCondLst>
                                            <p:cond delay="676"/>
                                          </p:stCondLst>
                                        </p:cTn>
                                        <p:tgtEl>
                                          <p:spTgt spid="3">
                                            <p:txEl>
                                              <p:pRg st="2" end="2"/>
                                            </p:txEl>
                                          </p:spTgt>
                                        </p:tgtEl>
                                      </p:cBhvr>
                                      <p:to x="100000" y="100000"/>
                                    </p:animScale>
                                    <p:animScale>
                                      <p:cBhvr>
                                        <p:cTn id="15" dur="26">
                                          <p:stCondLst>
                                            <p:cond delay="1312"/>
                                          </p:stCondLst>
                                        </p:cTn>
                                        <p:tgtEl>
                                          <p:spTgt spid="3">
                                            <p:txEl>
                                              <p:pRg st="2" end="2"/>
                                            </p:txEl>
                                          </p:spTgt>
                                        </p:tgtEl>
                                      </p:cBhvr>
                                      <p:to x="100000" y="80000"/>
                                    </p:animScale>
                                    <p:animScale>
                                      <p:cBhvr>
                                        <p:cTn id="16" dur="166" decel="50000">
                                          <p:stCondLst>
                                            <p:cond delay="1338"/>
                                          </p:stCondLst>
                                        </p:cTn>
                                        <p:tgtEl>
                                          <p:spTgt spid="3">
                                            <p:txEl>
                                              <p:pRg st="2" end="2"/>
                                            </p:txEl>
                                          </p:spTgt>
                                        </p:tgtEl>
                                      </p:cBhvr>
                                      <p:to x="100000" y="100000"/>
                                    </p:animScale>
                                    <p:animScale>
                                      <p:cBhvr>
                                        <p:cTn id="17" dur="26">
                                          <p:stCondLst>
                                            <p:cond delay="1642"/>
                                          </p:stCondLst>
                                        </p:cTn>
                                        <p:tgtEl>
                                          <p:spTgt spid="3">
                                            <p:txEl>
                                              <p:pRg st="2" end="2"/>
                                            </p:txEl>
                                          </p:spTgt>
                                        </p:tgtEl>
                                      </p:cBhvr>
                                      <p:to x="100000" y="90000"/>
                                    </p:animScale>
                                    <p:animScale>
                                      <p:cBhvr>
                                        <p:cTn id="18" dur="166" decel="50000">
                                          <p:stCondLst>
                                            <p:cond delay="1668"/>
                                          </p:stCondLst>
                                        </p:cTn>
                                        <p:tgtEl>
                                          <p:spTgt spid="3">
                                            <p:txEl>
                                              <p:pRg st="2" end="2"/>
                                            </p:txEl>
                                          </p:spTgt>
                                        </p:tgtEl>
                                      </p:cBhvr>
                                      <p:to x="100000" y="100000"/>
                                    </p:animScale>
                                    <p:animScale>
                                      <p:cBhvr>
                                        <p:cTn id="19" dur="26">
                                          <p:stCondLst>
                                            <p:cond delay="1808"/>
                                          </p:stCondLst>
                                        </p:cTn>
                                        <p:tgtEl>
                                          <p:spTgt spid="3">
                                            <p:txEl>
                                              <p:pRg st="2" end="2"/>
                                            </p:txEl>
                                          </p:spTgt>
                                        </p:tgtEl>
                                      </p:cBhvr>
                                      <p:to x="100000" y="95000"/>
                                    </p:animScale>
                                    <p:animScale>
                                      <p:cBhvr>
                                        <p:cTn id="20" dur="166" decel="50000">
                                          <p:stCondLst>
                                            <p:cond delay="1834"/>
                                          </p:stCondLst>
                                        </p:cTn>
                                        <p:tgtEl>
                                          <p:spTgt spid="3">
                                            <p:txEl>
                                              <p:pRg st="2" end="2"/>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5" dur="5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fade">
                                      <p:cBhvr>
                                        <p:cTn id="30" dur="1000"/>
                                        <p:tgtEl>
                                          <p:spTgt spid="3">
                                            <p:txEl>
                                              <p:pRg st="4" end="4"/>
                                            </p:txEl>
                                          </p:spTgt>
                                        </p:tgtEl>
                                      </p:cBhvr>
                                    </p:animEffect>
                                    <p:anim calcmode="lin" valueType="num">
                                      <p:cBhvr>
                                        <p:cTn id="3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lum/>
          </a:blip>
          <a:srcRect/>
          <a:stretch>
            <a:fillRect t="-37000" b="-37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965" y="1423656"/>
            <a:ext cx="8975035" cy="797089"/>
          </a:xfrm>
        </p:spPr>
        <p:txBody>
          <a:bodyPr>
            <a:noAutofit/>
          </a:bodyPr>
          <a:lstStyle/>
          <a:p>
            <a:endParaRPr lang="en-ZA" sz="6000" b="1" dirty="0">
              <a:latin typeface="Baskerville Old Face" panose="02020602080505020303" pitchFamily="18" charset="0"/>
            </a:endParaRPr>
          </a:p>
          <a:p>
            <a:endParaRPr lang="en-ZA" sz="6000" b="1" dirty="0">
              <a:solidFill>
                <a:schemeClr val="bg1"/>
              </a:solidFill>
              <a:latin typeface="Baskerville Old Face" panose="02020602080505020303" pitchFamily="18" charset="0"/>
            </a:endParaRPr>
          </a:p>
          <a:p>
            <a:r>
              <a:rPr lang="en-ZA" sz="4800" b="1" dirty="0">
                <a:latin typeface="Baskerville Old Face" panose="02020602080505020303" pitchFamily="18" charset="0"/>
              </a:rPr>
              <a:t>Institutions that normally work independently came together</a:t>
            </a:r>
          </a:p>
          <a:p>
            <a:endParaRPr lang="en-ZA" sz="4800" b="1" dirty="0">
              <a:latin typeface="Baskerville Old Face" panose="02020602080505020303" pitchFamily="18" charset="0"/>
            </a:endParaRPr>
          </a:p>
          <a:p>
            <a:pPr>
              <a:lnSpc>
                <a:spcPct val="120000"/>
              </a:lnSpc>
            </a:pPr>
            <a:endParaRPr lang="en-ZA" sz="6000" b="1" dirty="0">
              <a:solidFill>
                <a:schemeClr val="bg1"/>
              </a:solidFill>
              <a:latin typeface="Baskerville Old Face" panose="02020602080505020303" pitchFamily="18" charset="0"/>
              <a:ea typeface="Cambria Math" panose="02040503050406030204" pitchFamily="18" charset="0"/>
            </a:endParaRPr>
          </a:p>
          <a:p>
            <a:pPr>
              <a:lnSpc>
                <a:spcPct val="120000"/>
              </a:lnSpc>
            </a:pPr>
            <a:endParaRPr lang="en-ZA" sz="6000" b="1" dirty="0">
              <a:solidFill>
                <a:schemeClr val="bg1"/>
              </a:solidFill>
              <a:latin typeface="Baskerville Old Face" panose="02020602080505020303" pitchFamily="18" charset="0"/>
            </a:endParaRPr>
          </a:p>
        </p:txBody>
      </p:sp>
      <p:sp>
        <p:nvSpPr>
          <p:cNvPr id="4" name="Rectangle 5">
            <a:extLst>
              <a:ext uri="{FF2B5EF4-FFF2-40B4-BE49-F238E27FC236}">
                <a16:creationId xmlns:a16="http://schemas.microsoft.com/office/drawing/2014/main" xmlns="" id="{CDC712E2-A887-4177-8E2F-3A213D9C25D5}"/>
              </a:ext>
            </a:extLst>
          </p:cNvPr>
          <p:cNvSpPr>
            <a:spLocks noGrp="1" noChangeArrowheads="1"/>
          </p:cNvSpPr>
          <p:nvPr>
            <p:ph type="ctrTitle"/>
          </p:nvPr>
        </p:nvSpPr>
        <p:spPr>
          <a:xfrm>
            <a:off x="0" y="-1"/>
            <a:ext cx="9144000" cy="963261"/>
          </a:xfrm>
          <a:solidFill>
            <a:srgbClr val="FFFF00"/>
          </a:solidFill>
        </p:spPr>
        <p:txBody>
          <a:bodyPr anchor="ctr">
            <a:normAutofit/>
          </a:bodyPr>
          <a:lstStyle/>
          <a:p>
            <a:r>
              <a:rPr lang="en-AU" altLang="en-US" sz="5400" b="1" dirty="0">
                <a:solidFill>
                  <a:srgbClr val="0033CC"/>
                </a:solidFill>
                <a:effectLst>
                  <a:outerShdw blurRad="38100" dist="38100" dir="2700000" algn="tl">
                    <a:srgbClr val="000000"/>
                  </a:outerShdw>
                </a:effectLst>
              </a:rPr>
              <a:t>Building networks &amp; Partnerships</a:t>
            </a:r>
          </a:p>
        </p:txBody>
      </p:sp>
      <p:pic>
        <p:nvPicPr>
          <p:cNvPr id="5" name="Picture 4">
            <a:extLst>
              <a:ext uri="{FF2B5EF4-FFF2-40B4-BE49-F238E27FC236}">
                <a16:creationId xmlns:a16="http://schemas.microsoft.com/office/drawing/2014/main" xmlns="" id="{89479A86-DBFB-4C85-A76E-51B26B2D5588}"/>
              </a:ext>
            </a:extLst>
          </p:cNvPr>
          <p:cNvPicPr>
            <a:picLocks noChangeAspect="1"/>
          </p:cNvPicPr>
          <p:nvPr/>
        </p:nvPicPr>
        <p:blipFill>
          <a:blip r:embed="rId4"/>
          <a:stretch>
            <a:fillRect/>
          </a:stretch>
        </p:blipFill>
        <p:spPr>
          <a:xfrm>
            <a:off x="2623962" y="1140783"/>
            <a:ext cx="992576" cy="1104102"/>
          </a:xfrm>
          <a:prstGeom prst="rect">
            <a:avLst/>
          </a:prstGeom>
        </p:spPr>
      </p:pic>
      <p:pic>
        <p:nvPicPr>
          <p:cNvPr id="6" name="Picture 5">
            <a:extLst>
              <a:ext uri="{FF2B5EF4-FFF2-40B4-BE49-F238E27FC236}">
                <a16:creationId xmlns:a16="http://schemas.microsoft.com/office/drawing/2014/main" xmlns="" id="{D6656F48-882C-4B88-B524-CD8E752447F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3447" y="1054286"/>
            <a:ext cx="1153682" cy="1190599"/>
          </a:xfrm>
          <a:prstGeom prst="rect">
            <a:avLst/>
          </a:prstGeom>
        </p:spPr>
      </p:pic>
      <p:pic>
        <p:nvPicPr>
          <p:cNvPr id="7" name="Picture 6">
            <a:extLst>
              <a:ext uri="{FF2B5EF4-FFF2-40B4-BE49-F238E27FC236}">
                <a16:creationId xmlns:a16="http://schemas.microsoft.com/office/drawing/2014/main" xmlns="" id="{334138F2-2B22-4986-9EBC-2B79BA47651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774364" y="1072264"/>
            <a:ext cx="1200671" cy="1154645"/>
          </a:xfrm>
          <a:prstGeom prst="rect">
            <a:avLst/>
          </a:prstGeom>
        </p:spPr>
      </p:pic>
      <p:pic>
        <p:nvPicPr>
          <p:cNvPr id="8" name="Picture 7">
            <a:extLst>
              <a:ext uri="{FF2B5EF4-FFF2-40B4-BE49-F238E27FC236}">
                <a16:creationId xmlns:a16="http://schemas.microsoft.com/office/drawing/2014/main" xmlns="" id="{1549BA3C-3756-4A67-A4A8-9BC483CB5350}"/>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5282066" y="1054286"/>
            <a:ext cx="1036320" cy="1183005"/>
          </a:xfrm>
          <a:prstGeom prst="rect">
            <a:avLst/>
          </a:prstGeom>
          <a:noFill/>
        </p:spPr>
      </p:pic>
    </p:spTree>
    <p:extLst>
      <p:ext uri="{BB962C8B-B14F-4D97-AF65-F5344CB8AC3E}">
        <p14:creationId xmlns:p14="http://schemas.microsoft.com/office/powerpoint/2010/main" val="49909516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TM10001105[[fn=Crop]]</Template>
  <TotalTime>16473</TotalTime>
  <Words>337</Words>
  <Application>Microsoft Office PowerPoint</Application>
  <PresentationFormat>On-screen Show (4:3)</PresentationFormat>
  <Paragraphs>104</Paragraphs>
  <Slides>15</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Baskerville Old Face</vt:lpstr>
      <vt:lpstr>Calibri</vt:lpstr>
      <vt:lpstr>Calibri Light</vt:lpstr>
      <vt:lpstr>Cambria Math</vt:lpstr>
      <vt:lpstr>Times New Roman</vt:lpstr>
      <vt:lpstr>Verdana</vt:lpstr>
      <vt:lpstr>Office Theme</vt:lpstr>
      <vt:lpstr>Enhancing accessibility of Biodiversity Data in Malawi through Partnerships and Information Management Tools</vt:lpstr>
      <vt:lpstr>Natural habitats are under threat</vt:lpstr>
      <vt:lpstr>Biodiversity is not considered in;</vt:lpstr>
      <vt:lpstr>Why biodiversity is not considered?</vt:lpstr>
      <vt:lpstr>Breakthrough</vt:lpstr>
      <vt:lpstr>African Biodiversity Challenge Project</vt:lpstr>
      <vt:lpstr>African Biodiversity Challenge Project</vt:lpstr>
      <vt:lpstr>Project Partners</vt:lpstr>
      <vt:lpstr>Building networks &amp; Partnerships</vt:lpstr>
      <vt:lpstr>Building networks &amp; Partnerships</vt:lpstr>
      <vt:lpstr>Building networks &amp; Partnerships</vt:lpstr>
      <vt:lpstr>Setting up of IPT</vt:lpstr>
      <vt:lpstr>Increased capacity for Biodiversity  Information Management</vt:lpstr>
      <vt:lpstr>Taking data to information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Mwafongo</dc:creator>
  <cp:lastModifiedBy>Kiara Ricketts</cp:lastModifiedBy>
  <cp:revision>156</cp:revision>
  <dcterms:created xsi:type="dcterms:W3CDTF">2019-03-12T08:37:43Z</dcterms:created>
  <dcterms:modified xsi:type="dcterms:W3CDTF">2020-12-07T12:58:13Z</dcterms:modified>
</cp:coreProperties>
</file>