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  <p:sldMasterId id="2147483660" r:id="rId5"/>
  </p:sldMasterIdLst>
  <p:notesMasterIdLst>
    <p:notesMasterId r:id="rId25"/>
  </p:notesMasterIdLst>
  <p:sldIdLst>
    <p:sldId id="256" r:id="rId6"/>
    <p:sldId id="329" r:id="rId7"/>
    <p:sldId id="349" r:id="rId8"/>
    <p:sldId id="331" r:id="rId9"/>
    <p:sldId id="348" r:id="rId10"/>
    <p:sldId id="332" r:id="rId11"/>
    <p:sldId id="333" r:id="rId12"/>
    <p:sldId id="334" r:id="rId13"/>
    <p:sldId id="336" r:id="rId14"/>
    <p:sldId id="335" r:id="rId15"/>
    <p:sldId id="337" r:id="rId16"/>
    <p:sldId id="342" r:id="rId17"/>
    <p:sldId id="343" r:id="rId18"/>
    <p:sldId id="338" r:id="rId19"/>
    <p:sldId id="339" r:id="rId20"/>
    <p:sldId id="340" r:id="rId21"/>
    <p:sldId id="341" r:id="rId22"/>
    <p:sldId id="347" r:id="rId23"/>
    <p:sldId id="344" r:id="rId24"/>
  </p:sldIdLst>
  <p:sldSz cx="7920038" cy="51435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49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09B46C-F831-3B62-9E04-72B77DD85B25}" name="Janine Baxter" initials="JB" userId="S::J.Baxter@sanbi.org.za::e24c647b-61ff-43ee-b8da-99e76b62f861" providerId="AD"/>
  <p188:author id="{B85AEE9A-3021-74FA-AD4F-86B4D2912F36}" name="Reviewer" initials="R" userId="Review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in Behr" initials="KB" lastIdx="1" clrIdx="0">
    <p:extLst>
      <p:ext uri="{19B8F6BF-5375-455C-9EA6-DF929625EA0E}">
        <p15:presenceInfo xmlns:p15="http://schemas.microsoft.com/office/powerpoint/2012/main" userId="S::K.Behr@sanbi.org.za::ffaf5057-04a1-4775-882a-b40c812fffe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9F7"/>
    <a:srgbClr val="FFFFFF"/>
    <a:srgbClr val="4F81BD"/>
    <a:srgbClr val="0066FF"/>
    <a:srgbClr val="D5FFE8"/>
    <a:srgbClr val="ECF1F8"/>
    <a:srgbClr val="FDFDFD"/>
    <a:srgbClr val="1F4A7F"/>
    <a:srgbClr val="D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892" autoAdjust="0"/>
  </p:normalViewPr>
  <p:slideViewPr>
    <p:cSldViewPr showGuides="1">
      <p:cViewPr varScale="1">
        <p:scale>
          <a:sx n="109" d="100"/>
          <a:sy n="109" d="100"/>
        </p:scale>
        <p:origin x="1123" y="82"/>
      </p:cViewPr>
      <p:guideLst>
        <p:guide orient="horz" pos="1620"/>
        <p:guide pos="2496"/>
      </p:guideLst>
    </p:cSldViewPr>
  </p:slideViewPr>
  <p:outlineViewPr>
    <p:cViewPr>
      <p:scale>
        <a:sx n="33" d="100"/>
        <a:sy n="33" d="100"/>
      </p:scale>
      <p:origin x="0" y="-3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 /><Relationship Id="rId13" Type="http://schemas.openxmlformats.org/officeDocument/2006/relationships/slide" Target="slides/slide8.xml" /><Relationship Id="rId18" Type="http://schemas.openxmlformats.org/officeDocument/2006/relationships/slide" Target="slides/slide13.xml" /><Relationship Id="rId26" Type="http://schemas.openxmlformats.org/officeDocument/2006/relationships/commentAuthors" Target="commentAuthors.xml" /><Relationship Id="rId3" Type="http://schemas.openxmlformats.org/officeDocument/2006/relationships/customXml" Target="../customXml/item3.xml" /><Relationship Id="rId21" Type="http://schemas.openxmlformats.org/officeDocument/2006/relationships/slide" Target="slides/slide16.xml" /><Relationship Id="rId7" Type="http://schemas.openxmlformats.org/officeDocument/2006/relationships/slide" Target="slides/slide2.xml" /><Relationship Id="rId12" Type="http://schemas.openxmlformats.org/officeDocument/2006/relationships/slide" Target="slides/slide7.xml" /><Relationship Id="rId17" Type="http://schemas.openxmlformats.org/officeDocument/2006/relationships/slide" Target="slides/slide12.xml" /><Relationship Id="rId25" Type="http://schemas.openxmlformats.org/officeDocument/2006/relationships/notesMaster" Target="notesMasters/notesMaster1.xml" /><Relationship Id="rId2" Type="http://schemas.openxmlformats.org/officeDocument/2006/relationships/customXml" Target="../customXml/item2.xml" /><Relationship Id="rId16" Type="http://schemas.openxmlformats.org/officeDocument/2006/relationships/slide" Target="slides/slide11.xml" /><Relationship Id="rId20" Type="http://schemas.openxmlformats.org/officeDocument/2006/relationships/slide" Target="slides/slide15.xml" /><Relationship Id="rId29" Type="http://schemas.openxmlformats.org/officeDocument/2006/relationships/theme" Target="theme/theme1.xml" /><Relationship Id="rId1" Type="http://schemas.openxmlformats.org/officeDocument/2006/relationships/customXml" Target="../customXml/item1.xml" /><Relationship Id="rId6" Type="http://schemas.openxmlformats.org/officeDocument/2006/relationships/slide" Target="slides/slide1.xml" /><Relationship Id="rId11" Type="http://schemas.openxmlformats.org/officeDocument/2006/relationships/slide" Target="slides/slide6.xml" /><Relationship Id="rId24" Type="http://schemas.openxmlformats.org/officeDocument/2006/relationships/slide" Target="slides/slide19.xml" /><Relationship Id="rId32" Type="http://schemas.microsoft.com/office/2018/10/relationships/authors" Target="authors.xml" /><Relationship Id="rId5" Type="http://schemas.openxmlformats.org/officeDocument/2006/relationships/slideMaster" Target="slideMasters/slideMaster2.xml" /><Relationship Id="rId15" Type="http://schemas.openxmlformats.org/officeDocument/2006/relationships/slide" Target="slides/slide10.xml" /><Relationship Id="rId23" Type="http://schemas.openxmlformats.org/officeDocument/2006/relationships/slide" Target="slides/slide18.xml" /><Relationship Id="rId28" Type="http://schemas.openxmlformats.org/officeDocument/2006/relationships/viewProps" Target="viewProps.xml" /><Relationship Id="rId10" Type="http://schemas.openxmlformats.org/officeDocument/2006/relationships/slide" Target="slides/slide5.xml" /><Relationship Id="rId19" Type="http://schemas.openxmlformats.org/officeDocument/2006/relationships/slide" Target="slides/slide14.xml" /><Relationship Id="rId31" Type="http://schemas.microsoft.com/office/2016/11/relationships/changesInfo" Target="changesInfos/changesInfo1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4.xml" /><Relationship Id="rId14" Type="http://schemas.openxmlformats.org/officeDocument/2006/relationships/slide" Target="slides/slide9.xml" /><Relationship Id="rId22" Type="http://schemas.openxmlformats.org/officeDocument/2006/relationships/slide" Target="slides/slide17.xml" /><Relationship Id="rId27" Type="http://schemas.openxmlformats.org/officeDocument/2006/relationships/presProps" Target="presProps.xml" /><Relationship Id="rId30" Type="http://schemas.openxmlformats.org/officeDocument/2006/relationships/tableStyles" Target="tableStyle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zipho Khumalo" userId="8051e63d-090d-4573-8dce-4028c70d5e9d" providerId="ADAL" clId="{93095BBA-35B6-3D0F-9119-7A7AC3616A88}"/>
    <pc:docChg chg="custSel modSld">
      <pc:chgData name="Nozipho Khumalo" userId="8051e63d-090d-4573-8dce-4028c70d5e9d" providerId="ADAL" clId="{93095BBA-35B6-3D0F-9119-7A7AC3616A88}" dt="2025-08-21T11:08:27.853" v="93" actId="1076"/>
      <pc:docMkLst>
        <pc:docMk/>
      </pc:docMkLst>
      <pc:sldChg chg="modSp">
        <pc:chgData name="Nozipho Khumalo" userId="8051e63d-090d-4573-8dce-4028c70d5e9d" providerId="ADAL" clId="{93095BBA-35B6-3D0F-9119-7A7AC3616A88}" dt="2025-08-21T11:07:32.149" v="87" actId="5793"/>
        <pc:sldMkLst>
          <pc:docMk/>
          <pc:sldMk cId="1074066201" sldId="340"/>
        </pc:sldMkLst>
        <pc:spChg chg="mod">
          <ac:chgData name="Nozipho Khumalo" userId="8051e63d-090d-4573-8dce-4028c70d5e9d" providerId="ADAL" clId="{93095BBA-35B6-3D0F-9119-7A7AC3616A88}" dt="2025-08-21T11:07:32.149" v="87" actId="5793"/>
          <ac:spMkLst>
            <pc:docMk/>
            <pc:sldMk cId="1074066201" sldId="340"/>
            <ac:spMk id="3" creationId="{CB2C65D1-0BE5-A4A5-7464-D0E29DAB1351}"/>
          </ac:spMkLst>
        </pc:spChg>
      </pc:sldChg>
      <pc:sldChg chg="modSp">
        <pc:chgData name="Nozipho Khumalo" userId="8051e63d-090d-4573-8dce-4028c70d5e9d" providerId="ADAL" clId="{93095BBA-35B6-3D0F-9119-7A7AC3616A88}" dt="2025-08-21T11:07:02.121" v="10" actId="20577"/>
        <pc:sldMkLst>
          <pc:docMk/>
          <pc:sldMk cId="1636988501" sldId="348"/>
        </pc:sldMkLst>
        <pc:spChg chg="mod">
          <ac:chgData name="Nozipho Khumalo" userId="8051e63d-090d-4573-8dce-4028c70d5e9d" providerId="ADAL" clId="{93095BBA-35B6-3D0F-9119-7A7AC3616A88}" dt="2025-08-21T11:07:02.121" v="10" actId="20577"/>
          <ac:spMkLst>
            <pc:docMk/>
            <pc:sldMk cId="1636988501" sldId="348"/>
            <ac:spMk id="2" creationId="{6FB2352C-489B-A4CC-7DFB-9889AC7ED2CA}"/>
          </ac:spMkLst>
        </pc:spChg>
      </pc:sldChg>
      <pc:sldChg chg="modSp">
        <pc:chgData name="Nozipho Khumalo" userId="8051e63d-090d-4573-8dce-4028c70d5e9d" providerId="ADAL" clId="{93095BBA-35B6-3D0F-9119-7A7AC3616A88}" dt="2025-08-21T11:08:27.853" v="93" actId="1076"/>
        <pc:sldMkLst>
          <pc:docMk/>
          <pc:sldMk cId="296634144" sldId="349"/>
        </pc:sldMkLst>
        <pc:spChg chg="mod">
          <ac:chgData name="Nozipho Khumalo" userId="8051e63d-090d-4573-8dce-4028c70d5e9d" providerId="ADAL" clId="{93095BBA-35B6-3D0F-9119-7A7AC3616A88}" dt="2025-08-21T11:08:06.821" v="91" actId="20577"/>
          <ac:spMkLst>
            <pc:docMk/>
            <pc:sldMk cId="296634144" sldId="349"/>
            <ac:spMk id="3" creationId="{236D7A8F-0DA9-EE27-8E8A-80A8ED488462}"/>
          </ac:spMkLst>
        </pc:spChg>
        <pc:picChg chg="mod">
          <ac:chgData name="Nozipho Khumalo" userId="8051e63d-090d-4573-8dce-4028c70d5e9d" providerId="ADAL" clId="{93095BBA-35B6-3D0F-9119-7A7AC3616A88}" dt="2025-08-21T11:08:27.853" v="93" actId="1076"/>
          <ac:picMkLst>
            <pc:docMk/>
            <pc:sldMk cId="296634144" sldId="349"/>
            <ac:picMk id="10" creationId="{24CABC2F-CA6E-5465-BB53-B43C22E3443F}"/>
          </ac:picMkLst>
        </pc:picChg>
      </pc:sldChg>
    </pc:docChg>
  </pc:docChgLst>
  <pc:docChgLst>
    <pc:chgData name="Nozipho Khumalo" userId="8051e63d-090d-4573-8dce-4028c70d5e9d" providerId="ADAL" clId="{15D1050D-9995-4DFE-BDEA-8383355B564C}"/>
    <pc:docChg chg="custSel addSld delSld modSld">
      <pc:chgData name="Nozipho Khumalo" userId="8051e63d-090d-4573-8dce-4028c70d5e9d" providerId="ADAL" clId="{15D1050D-9995-4DFE-BDEA-8383355B564C}" dt="2025-08-20T06:43:38.891" v="771" actId="14100"/>
      <pc:docMkLst>
        <pc:docMk/>
      </pc:docMkLst>
      <pc:sldChg chg="modSp mod">
        <pc:chgData name="Nozipho Khumalo" userId="8051e63d-090d-4573-8dce-4028c70d5e9d" providerId="ADAL" clId="{15D1050D-9995-4DFE-BDEA-8383355B564C}" dt="2025-08-17T16:58:49.308" v="398" actId="1076"/>
        <pc:sldMkLst>
          <pc:docMk/>
          <pc:sldMk cId="1314880764" sldId="329"/>
        </pc:sldMkLst>
        <pc:spChg chg="mod">
          <ac:chgData name="Nozipho Khumalo" userId="8051e63d-090d-4573-8dce-4028c70d5e9d" providerId="ADAL" clId="{15D1050D-9995-4DFE-BDEA-8383355B564C}" dt="2025-08-17T16:38:27.692" v="4" actId="1076"/>
          <ac:spMkLst>
            <pc:docMk/>
            <pc:sldMk cId="1314880764" sldId="329"/>
            <ac:spMk id="2" creationId="{84DF495B-A2DF-8BF8-5B68-C9877127435D}"/>
          </ac:spMkLst>
        </pc:spChg>
        <pc:spChg chg="mod">
          <ac:chgData name="Nozipho Khumalo" userId="8051e63d-090d-4573-8dce-4028c70d5e9d" providerId="ADAL" clId="{15D1050D-9995-4DFE-BDEA-8383355B564C}" dt="2025-08-17T16:58:28.929" v="391" actId="5793"/>
          <ac:spMkLst>
            <pc:docMk/>
            <pc:sldMk cId="1314880764" sldId="329"/>
            <ac:spMk id="3" creationId="{AF077096-D507-339F-ECDF-FDADD112A4CE}"/>
          </ac:spMkLst>
        </pc:spChg>
        <pc:spChg chg="mod">
          <ac:chgData name="Nozipho Khumalo" userId="8051e63d-090d-4573-8dce-4028c70d5e9d" providerId="ADAL" clId="{15D1050D-9995-4DFE-BDEA-8383355B564C}" dt="2025-08-17T16:51:09.427" v="331" actId="1076"/>
          <ac:spMkLst>
            <pc:docMk/>
            <pc:sldMk cId="1314880764" sldId="329"/>
            <ac:spMk id="11" creationId="{3BE73697-25B9-CFE3-C7B1-1105CADE0EE7}"/>
          </ac:spMkLst>
        </pc:spChg>
        <pc:spChg chg="mod">
          <ac:chgData name="Nozipho Khumalo" userId="8051e63d-090d-4573-8dce-4028c70d5e9d" providerId="ADAL" clId="{15D1050D-9995-4DFE-BDEA-8383355B564C}" dt="2025-08-17T16:51:14.499" v="333" actId="1076"/>
          <ac:spMkLst>
            <pc:docMk/>
            <pc:sldMk cId="1314880764" sldId="329"/>
            <ac:spMk id="12" creationId="{A51E190A-7693-CD0C-2A8D-191964B9A4C4}"/>
          </ac:spMkLst>
        </pc:spChg>
        <pc:spChg chg="mod">
          <ac:chgData name="Nozipho Khumalo" userId="8051e63d-090d-4573-8dce-4028c70d5e9d" providerId="ADAL" clId="{15D1050D-9995-4DFE-BDEA-8383355B564C}" dt="2025-08-17T16:52:04.140" v="353" actId="1076"/>
          <ac:spMkLst>
            <pc:docMk/>
            <pc:sldMk cId="1314880764" sldId="329"/>
            <ac:spMk id="13" creationId="{739B6ECD-32B4-DF17-03C1-D5DE019E3337}"/>
          </ac:spMkLst>
        </pc:spChg>
        <pc:picChg chg="mod">
          <ac:chgData name="Nozipho Khumalo" userId="8051e63d-090d-4573-8dce-4028c70d5e9d" providerId="ADAL" clId="{15D1050D-9995-4DFE-BDEA-8383355B564C}" dt="2025-08-17T16:58:39.107" v="395" actId="1076"/>
          <ac:picMkLst>
            <pc:docMk/>
            <pc:sldMk cId="1314880764" sldId="329"/>
            <ac:picMk id="5" creationId="{D9B82E3C-685D-F5F6-7A70-F6D77C6A13AC}"/>
          </ac:picMkLst>
        </pc:picChg>
        <pc:picChg chg="mod">
          <ac:chgData name="Nozipho Khumalo" userId="8051e63d-090d-4573-8dce-4028c70d5e9d" providerId="ADAL" clId="{15D1050D-9995-4DFE-BDEA-8383355B564C}" dt="2025-08-17T16:58:43.723" v="396" actId="14100"/>
          <ac:picMkLst>
            <pc:docMk/>
            <pc:sldMk cId="1314880764" sldId="329"/>
            <ac:picMk id="6" creationId="{26F0C292-2F69-97EC-F41A-896330A73325}"/>
          </ac:picMkLst>
        </pc:picChg>
        <pc:picChg chg="mod">
          <ac:chgData name="Nozipho Khumalo" userId="8051e63d-090d-4573-8dce-4028c70d5e9d" providerId="ADAL" clId="{15D1050D-9995-4DFE-BDEA-8383355B564C}" dt="2025-08-17T16:58:49.308" v="398" actId="1076"/>
          <ac:picMkLst>
            <pc:docMk/>
            <pc:sldMk cId="1314880764" sldId="329"/>
            <ac:picMk id="7" creationId="{2C0CA648-2178-8844-666F-CE62A529FE62}"/>
          </ac:picMkLst>
        </pc:picChg>
      </pc:sldChg>
      <pc:sldChg chg="modSp del mod">
        <pc:chgData name="Nozipho Khumalo" userId="8051e63d-090d-4573-8dce-4028c70d5e9d" providerId="ADAL" clId="{15D1050D-9995-4DFE-BDEA-8383355B564C}" dt="2025-08-17T17:02:33.740" v="426" actId="2696"/>
        <pc:sldMkLst>
          <pc:docMk/>
          <pc:sldMk cId="2083744063" sldId="330"/>
        </pc:sldMkLst>
      </pc:sldChg>
      <pc:sldChg chg="modSp mod">
        <pc:chgData name="Nozipho Khumalo" userId="8051e63d-090d-4573-8dce-4028c70d5e9d" providerId="ADAL" clId="{15D1050D-9995-4DFE-BDEA-8383355B564C}" dt="2025-08-17T17:28:06.577" v="770" actId="108"/>
        <pc:sldMkLst>
          <pc:docMk/>
          <pc:sldMk cId="3008120181" sldId="338"/>
        </pc:sldMkLst>
        <pc:spChg chg="mod">
          <ac:chgData name="Nozipho Khumalo" userId="8051e63d-090d-4573-8dce-4028c70d5e9d" providerId="ADAL" clId="{15D1050D-9995-4DFE-BDEA-8383355B564C}" dt="2025-08-17T17:27:23.853" v="752" actId="1076"/>
          <ac:spMkLst>
            <pc:docMk/>
            <pc:sldMk cId="3008120181" sldId="338"/>
            <ac:spMk id="2" creationId="{E8478DE9-09EE-8781-7A9C-CEF046D3595B}"/>
          </ac:spMkLst>
        </pc:spChg>
        <pc:spChg chg="mod">
          <ac:chgData name="Nozipho Khumalo" userId="8051e63d-090d-4573-8dce-4028c70d5e9d" providerId="ADAL" clId="{15D1050D-9995-4DFE-BDEA-8383355B564C}" dt="2025-08-17T17:28:06.577" v="770" actId="108"/>
          <ac:spMkLst>
            <pc:docMk/>
            <pc:sldMk cId="3008120181" sldId="338"/>
            <ac:spMk id="3" creationId="{CB2C65D1-0BE5-A4A5-7464-D0E29DAB1351}"/>
          </ac:spMkLst>
        </pc:spChg>
      </pc:sldChg>
      <pc:sldChg chg="modSp mod">
        <pc:chgData name="Nozipho Khumalo" userId="8051e63d-090d-4573-8dce-4028c70d5e9d" providerId="ADAL" clId="{15D1050D-9995-4DFE-BDEA-8383355B564C}" dt="2025-08-17T17:26:37.086" v="751" actId="114"/>
        <pc:sldMkLst>
          <pc:docMk/>
          <pc:sldMk cId="569146766" sldId="339"/>
        </pc:sldMkLst>
        <pc:spChg chg="mod">
          <ac:chgData name="Nozipho Khumalo" userId="8051e63d-090d-4573-8dce-4028c70d5e9d" providerId="ADAL" clId="{15D1050D-9995-4DFE-BDEA-8383355B564C}" dt="2025-08-17T17:18:49.009" v="697" actId="27636"/>
          <ac:spMkLst>
            <pc:docMk/>
            <pc:sldMk cId="569146766" sldId="339"/>
            <ac:spMk id="2" creationId="{E8478DE9-09EE-8781-7A9C-CEF046D3595B}"/>
          </ac:spMkLst>
        </pc:spChg>
        <pc:spChg chg="mod">
          <ac:chgData name="Nozipho Khumalo" userId="8051e63d-090d-4573-8dce-4028c70d5e9d" providerId="ADAL" clId="{15D1050D-9995-4DFE-BDEA-8383355B564C}" dt="2025-08-17T17:26:37.086" v="751" actId="114"/>
          <ac:spMkLst>
            <pc:docMk/>
            <pc:sldMk cId="569146766" sldId="339"/>
            <ac:spMk id="3" creationId="{CB2C65D1-0BE5-A4A5-7464-D0E29DAB1351}"/>
          </ac:spMkLst>
        </pc:spChg>
      </pc:sldChg>
      <pc:sldChg chg="modSp mod">
        <pc:chgData name="Nozipho Khumalo" userId="8051e63d-090d-4573-8dce-4028c70d5e9d" providerId="ADAL" clId="{15D1050D-9995-4DFE-BDEA-8383355B564C}" dt="2025-08-17T17:18:56.939" v="699" actId="27636"/>
        <pc:sldMkLst>
          <pc:docMk/>
          <pc:sldMk cId="1074066201" sldId="340"/>
        </pc:sldMkLst>
        <pc:spChg chg="mod">
          <ac:chgData name="Nozipho Khumalo" userId="8051e63d-090d-4573-8dce-4028c70d5e9d" providerId="ADAL" clId="{15D1050D-9995-4DFE-BDEA-8383355B564C}" dt="2025-08-17T17:18:56.939" v="699" actId="27636"/>
          <ac:spMkLst>
            <pc:docMk/>
            <pc:sldMk cId="1074066201" sldId="340"/>
            <ac:spMk id="2" creationId="{E8478DE9-09EE-8781-7A9C-CEF046D3595B}"/>
          </ac:spMkLst>
        </pc:spChg>
      </pc:sldChg>
      <pc:sldChg chg="modSp mod">
        <pc:chgData name="Nozipho Khumalo" userId="8051e63d-090d-4573-8dce-4028c70d5e9d" providerId="ADAL" clId="{15D1050D-9995-4DFE-BDEA-8383355B564C}" dt="2025-08-17T17:19:11.213" v="701" actId="27636"/>
        <pc:sldMkLst>
          <pc:docMk/>
          <pc:sldMk cId="3989009451" sldId="341"/>
        </pc:sldMkLst>
        <pc:spChg chg="mod">
          <ac:chgData name="Nozipho Khumalo" userId="8051e63d-090d-4573-8dce-4028c70d5e9d" providerId="ADAL" clId="{15D1050D-9995-4DFE-BDEA-8383355B564C}" dt="2025-08-17T17:19:11.213" v="701" actId="27636"/>
          <ac:spMkLst>
            <pc:docMk/>
            <pc:sldMk cId="3989009451" sldId="341"/>
            <ac:spMk id="2" creationId="{E8478DE9-09EE-8781-7A9C-CEF046D3595B}"/>
          </ac:spMkLst>
        </pc:spChg>
      </pc:sldChg>
      <pc:sldChg chg="modSp mod">
        <pc:chgData name="Nozipho Khumalo" userId="8051e63d-090d-4573-8dce-4028c70d5e9d" providerId="ADAL" clId="{15D1050D-9995-4DFE-BDEA-8383355B564C}" dt="2025-08-17T17:17:37.505" v="692" actId="255"/>
        <pc:sldMkLst>
          <pc:docMk/>
          <pc:sldMk cId="1636988501" sldId="348"/>
        </pc:sldMkLst>
        <pc:spChg chg="mod">
          <ac:chgData name="Nozipho Khumalo" userId="8051e63d-090d-4573-8dce-4028c70d5e9d" providerId="ADAL" clId="{15D1050D-9995-4DFE-BDEA-8383355B564C}" dt="2025-08-17T17:17:37.505" v="692" actId="255"/>
          <ac:spMkLst>
            <pc:docMk/>
            <pc:sldMk cId="1636988501" sldId="348"/>
            <ac:spMk id="2" creationId="{6FB2352C-489B-A4CC-7DFB-9889AC7ED2CA}"/>
          </ac:spMkLst>
        </pc:spChg>
        <pc:picChg chg="mod">
          <ac:chgData name="Nozipho Khumalo" userId="8051e63d-090d-4573-8dce-4028c70d5e9d" providerId="ADAL" clId="{15D1050D-9995-4DFE-BDEA-8383355B564C}" dt="2025-08-17T17:17:23.508" v="688" actId="1076"/>
          <ac:picMkLst>
            <pc:docMk/>
            <pc:sldMk cId="1636988501" sldId="348"/>
            <ac:picMk id="4" creationId="{AC9A4BFB-3A2A-5908-2270-B6EB85BF97FE}"/>
          </ac:picMkLst>
        </pc:picChg>
      </pc:sldChg>
      <pc:sldChg chg="addSp delSp modSp new mod setBg">
        <pc:chgData name="Nozipho Khumalo" userId="8051e63d-090d-4573-8dce-4028c70d5e9d" providerId="ADAL" clId="{15D1050D-9995-4DFE-BDEA-8383355B564C}" dt="2025-08-20T06:43:38.891" v="771" actId="14100"/>
        <pc:sldMkLst>
          <pc:docMk/>
          <pc:sldMk cId="296634144" sldId="349"/>
        </pc:sldMkLst>
        <pc:spChg chg="mod">
          <ac:chgData name="Nozipho Khumalo" userId="8051e63d-090d-4573-8dce-4028c70d5e9d" providerId="ADAL" clId="{15D1050D-9995-4DFE-BDEA-8383355B564C}" dt="2025-08-17T17:16:38.141" v="685" actId="27636"/>
          <ac:spMkLst>
            <pc:docMk/>
            <pc:sldMk cId="296634144" sldId="349"/>
            <ac:spMk id="2" creationId="{AF7233EE-80C4-8B06-7CBB-C687858231EB}"/>
          </ac:spMkLst>
        </pc:spChg>
        <pc:spChg chg="mod">
          <ac:chgData name="Nozipho Khumalo" userId="8051e63d-090d-4573-8dce-4028c70d5e9d" providerId="ADAL" clId="{15D1050D-9995-4DFE-BDEA-8383355B564C}" dt="2025-08-17T17:12:19.335" v="646" actId="14100"/>
          <ac:spMkLst>
            <pc:docMk/>
            <pc:sldMk cId="296634144" sldId="349"/>
            <ac:spMk id="3" creationId="{236D7A8F-0DA9-EE27-8E8A-80A8ED488462}"/>
          </ac:spMkLst>
        </pc:spChg>
        <pc:grpChg chg="add">
          <ac:chgData name="Nozipho Khumalo" userId="8051e63d-090d-4573-8dce-4028c70d5e9d" providerId="ADAL" clId="{15D1050D-9995-4DFE-BDEA-8383355B564C}" dt="2025-08-17T17:11:47.076" v="638" actId="26606"/>
          <ac:grpSpMkLst>
            <pc:docMk/>
            <pc:sldMk cId="296634144" sldId="349"/>
            <ac:grpSpMk id="14" creationId="{1FD67D68-9B83-C338-8342-3348D8F22347}"/>
          </ac:grpSpMkLst>
        </pc:grpChg>
        <pc:picChg chg="add mod">
          <ac:chgData name="Nozipho Khumalo" userId="8051e63d-090d-4573-8dce-4028c70d5e9d" providerId="ADAL" clId="{15D1050D-9995-4DFE-BDEA-8383355B564C}" dt="2025-08-20T06:43:38.891" v="771" actId="14100"/>
          <ac:picMkLst>
            <pc:docMk/>
            <pc:sldMk cId="296634144" sldId="349"/>
            <ac:picMk id="10" creationId="{24CABC2F-CA6E-5465-BB53-B43C22E3443F}"/>
          </ac:picMkLst>
        </pc:picChg>
      </pc:sldChg>
      <pc:sldChg chg="delSp modSp add del mod">
        <pc:chgData name="Nozipho Khumalo" userId="8051e63d-090d-4573-8dce-4028c70d5e9d" providerId="ADAL" clId="{15D1050D-9995-4DFE-BDEA-8383355B564C}" dt="2025-08-17T16:59:02.647" v="399" actId="47"/>
        <pc:sldMkLst>
          <pc:docMk/>
          <pc:sldMk cId="3662853055" sldId="349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svg" /><Relationship Id="rId1" Type="http://schemas.openxmlformats.org/officeDocument/2006/relationships/image" Target="../media/image6.png" /><Relationship Id="rId6" Type="http://schemas.openxmlformats.org/officeDocument/2006/relationships/image" Target="../media/image11.svg" /><Relationship Id="rId5" Type="http://schemas.openxmlformats.org/officeDocument/2006/relationships/image" Target="../media/image10.png" /><Relationship Id="rId4" Type="http://schemas.openxmlformats.org/officeDocument/2006/relationships/image" Target="../media/image9.svg" 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svg" /><Relationship Id="rId1" Type="http://schemas.openxmlformats.org/officeDocument/2006/relationships/image" Target="../media/image6.png" /><Relationship Id="rId6" Type="http://schemas.openxmlformats.org/officeDocument/2006/relationships/image" Target="../media/image11.svg" /><Relationship Id="rId5" Type="http://schemas.openxmlformats.org/officeDocument/2006/relationships/image" Target="../media/image10.png" /><Relationship Id="rId4" Type="http://schemas.openxmlformats.org/officeDocument/2006/relationships/image" Target="../media/image9.sv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3E331-60A7-49ED-B31F-0E218E665D3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BDA85-C818-4E96-AF78-EB5510ED426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Although the </a:t>
          </a:r>
          <a:r>
            <a:rPr lang="en-US" u="sng" dirty="0"/>
            <a:t>BOLD </a:t>
          </a:r>
          <a:r>
            <a:rPr lang="en-US" dirty="0"/>
            <a:t>reference database has grown significantly, with over 19 million specimen records published to date (https://www.boldsystems.org).</a:t>
          </a:r>
        </a:p>
      </dgm:t>
    </dgm:pt>
    <dgm:pt modelId="{6FA94161-1200-4037-9AD4-C46D5B744AA4}" type="parTrans" cxnId="{AA0C4081-D3FC-48B7-9238-96FFC1FFA143}">
      <dgm:prSet/>
      <dgm:spPr/>
      <dgm:t>
        <a:bodyPr/>
        <a:lstStyle/>
        <a:p>
          <a:endParaRPr lang="en-US"/>
        </a:p>
      </dgm:t>
    </dgm:pt>
    <dgm:pt modelId="{FA515B20-B01B-47C3-8375-C6089A752825}" type="sibTrans" cxnId="{AA0C4081-D3FC-48B7-9238-96FFC1FFA143}">
      <dgm:prSet/>
      <dgm:spPr/>
      <dgm:t>
        <a:bodyPr/>
        <a:lstStyle/>
        <a:p>
          <a:endParaRPr lang="en-US"/>
        </a:p>
      </dgm:t>
    </dgm:pt>
    <dgm:pt modelId="{0F6527C5-B9C3-4B79-8068-7D21415332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global taxonomic coverage of published tick records notably vary among taxonomic groups and geographic regions due to limited related barcoding research.</a:t>
          </a:r>
        </a:p>
      </dgm:t>
    </dgm:pt>
    <dgm:pt modelId="{6CE0413F-D780-4448-97C8-C473486EF44F}" type="parTrans" cxnId="{C631D483-6B4A-4627-8E09-4423B2994954}">
      <dgm:prSet/>
      <dgm:spPr/>
      <dgm:t>
        <a:bodyPr/>
        <a:lstStyle/>
        <a:p>
          <a:endParaRPr lang="en-US"/>
        </a:p>
      </dgm:t>
    </dgm:pt>
    <dgm:pt modelId="{BBE4B1AC-0391-4A52-8EA3-AF4B43CFB94E}" type="sibTrans" cxnId="{C631D483-6B4A-4627-8E09-4423B2994954}">
      <dgm:prSet/>
      <dgm:spPr/>
      <dgm:t>
        <a:bodyPr/>
        <a:lstStyle/>
        <a:p>
          <a:endParaRPr lang="en-US"/>
        </a:p>
      </dgm:t>
    </dgm:pt>
    <dgm:pt modelId="{F4BF1264-69EB-4CE7-BDE8-A6D29C2746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addition, some tick species records on BOLD have unreliable or unverified taxonomic identifications.</a:t>
          </a:r>
        </a:p>
      </dgm:t>
    </dgm:pt>
    <dgm:pt modelId="{0C5E1FF9-0D66-4D58-89C3-A778C9DF5C84}" type="parTrans" cxnId="{329C86E4-F68B-432E-94CA-87766F7C46C9}">
      <dgm:prSet/>
      <dgm:spPr/>
      <dgm:t>
        <a:bodyPr/>
        <a:lstStyle/>
        <a:p>
          <a:endParaRPr lang="en-US"/>
        </a:p>
      </dgm:t>
    </dgm:pt>
    <dgm:pt modelId="{AE5A9A59-0CDF-4B08-A1E7-513728E8E618}" type="sibTrans" cxnId="{329C86E4-F68B-432E-94CA-87766F7C46C9}">
      <dgm:prSet/>
      <dgm:spPr/>
      <dgm:t>
        <a:bodyPr/>
        <a:lstStyle/>
        <a:p>
          <a:endParaRPr lang="en-US"/>
        </a:p>
      </dgm:t>
    </dgm:pt>
    <dgm:pt modelId="{0BB76700-88C4-4E65-A2D3-747AB9701504}" type="pres">
      <dgm:prSet presAssocID="{6753E331-60A7-49ED-B31F-0E218E665D33}" presName="root" presStyleCnt="0">
        <dgm:presLayoutVars>
          <dgm:dir/>
          <dgm:resizeHandles val="exact"/>
        </dgm:presLayoutVars>
      </dgm:prSet>
      <dgm:spPr/>
    </dgm:pt>
    <dgm:pt modelId="{D3EA67AD-CDE7-4609-942E-295793FE3948}" type="pres">
      <dgm:prSet presAssocID="{7BCBDA85-C818-4E96-AF78-EB5510ED4263}" presName="compNode" presStyleCnt="0"/>
      <dgm:spPr/>
    </dgm:pt>
    <dgm:pt modelId="{B4A7F2C6-ABC9-48A9-932B-337BBD94EDE0}" type="pres">
      <dgm:prSet presAssocID="{7BCBDA85-C818-4E96-AF78-EB5510ED4263}" presName="bgRect" presStyleLbl="bgShp" presStyleIdx="0" presStyleCnt="3"/>
      <dgm:spPr/>
    </dgm:pt>
    <dgm:pt modelId="{1D6085DD-8318-44D8-AAE8-5EF4D49419CD}" type="pres">
      <dgm:prSet presAssocID="{7BCBDA85-C818-4E96-AF78-EB5510ED426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68D683C8-8225-4719-8C11-DFDA14531FE3}" type="pres">
      <dgm:prSet presAssocID="{7BCBDA85-C818-4E96-AF78-EB5510ED4263}" presName="spaceRect" presStyleCnt="0"/>
      <dgm:spPr/>
    </dgm:pt>
    <dgm:pt modelId="{C9D37646-F126-42B2-9B53-2729CB5BC2A8}" type="pres">
      <dgm:prSet presAssocID="{7BCBDA85-C818-4E96-AF78-EB5510ED4263}" presName="parTx" presStyleLbl="revTx" presStyleIdx="0" presStyleCnt="3">
        <dgm:presLayoutVars>
          <dgm:chMax val="0"/>
          <dgm:chPref val="0"/>
        </dgm:presLayoutVars>
      </dgm:prSet>
      <dgm:spPr/>
    </dgm:pt>
    <dgm:pt modelId="{F59ED0E7-E2C4-4ABD-874E-9D4C55DE26E8}" type="pres">
      <dgm:prSet presAssocID="{FA515B20-B01B-47C3-8375-C6089A752825}" presName="sibTrans" presStyleCnt="0"/>
      <dgm:spPr/>
    </dgm:pt>
    <dgm:pt modelId="{01CC95D3-93C0-4C97-8158-6EA6FC40E106}" type="pres">
      <dgm:prSet presAssocID="{0F6527C5-B9C3-4B79-8068-7D2141533251}" presName="compNode" presStyleCnt="0"/>
      <dgm:spPr/>
    </dgm:pt>
    <dgm:pt modelId="{C812B097-9FB7-45CA-9A53-5FBEBEF47EC6}" type="pres">
      <dgm:prSet presAssocID="{0F6527C5-B9C3-4B79-8068-7D2141533251}" presName="bgRect" presStyleLbl="bgShp" presStyleIdx="1" presStyleCnt="3"/>
      <dgm:spPr/>
    </dgm:pt>
    <dgm:pt modelId="{C9B5962F-0FE6-4D12-AFF3-B02CF7E23F1C}" type="pres">
      <dgm:prSet presAssocID="{0F6527C5-B9C3-4B79-8068-7D214153325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0CDFEEE-FC42-415A-9F04-7A54E39ACD0F}" type="pres">
      <dgm:prSet presAssocID="{0F6527C5-B9C3-4B79-8068-7D2141533251}" presName="spaceRect" presStyleCnt="0"/>
      <dgm:spPr/>
    </dgm:pt>
    <dgm:pt modelId="{79343130-0F90-4B3F-A92F-2B122274FCC6}" type="pres">
      <dgm:prSet presAssocID="{0F6527C5-B9C3-4B79-8068-7D2141533251}" presName="parTx" presStyleLbl="revTx" presStyleIdx="1" presStyleCnt="3">
        <dgm:presLayoutVars>
          <dgm:chMax val="0"/>
          <dgm:chPref val="0"/>
        </dgm:presLayoutVars>
      </dgm:prSet>
      <dgm:spPr/>
    </dgm:pt>
    <dgm:pt modelId="{300B3070-982B-404E-A909-CD5EE401F8AB}" type="pres">
      <dgm:prSet presAssocID="{BBE4B1AC-0391-4A52-8EA3-AF4B43CFB94E}" presName="sibTrans" presStyleCnt="0"/>
      <dgm:spPr/>
    </dgm:pt>
    <dgm:pt modelId="{D98A9D6E-9DA3-4BDB-A046-7CCB6DF42188}" type="pres">
      <dgm:prSet presAssocID="{F4BF1264-69EB-4CE7-BDE8-A6D29C2746A8}" presName="compNode" presStyleCnt="0"/>
      <dgm:spPr/>
    </dgm:pt>
    <dgm:pt modelId="{A8AEEC5D-A811-4179-B6F6-6A87C7310081}" type="pres">
      <dgm:prSet presAssocID="{F4BF1264-69EB-4CE7-BDE8-A6D29C2746A8}" presName="bgRect" presStyleLbl="bgShp" presStyleIdx="2" presStyleCnt="3"/>
      <dgm:spPr/>
    </dgm:pt>
    <dgm:pt modelId="{93FE733C-BA10-4A9A-B345-AEF839B4FC58}" type="pres">
      <dgm:prSet presAssocID="{F4BF1264-69EB-4CE7-BDE8-A6D29C2746A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g under Magnifying Glass"/>
        </a:ext>
      </dgm:extLst>
    </dgm:pt>
    <dgm:pt modelId="{8FE9027A-C8C8-4A90-9963-E4780911266E}" type="pres">
      <dgm:prSet presAssocID="{F4BF1264-69EB-4CE7-BDE8-A6D29C2746A8}" presName="spaceRect" presStyleCnt="0"/>
      <dgm:spPr/>
    </dgm:pt>
    <dgm:pt modelId="{3563B26D-D25F-4946-869A-340EF5B2FAF1}" type="pres">
      <dgm:prSet presAssocID="{F4BF1264-69EB-4CE7-BDE8-A6D29C2746A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F07D832-BBBD-487C-831E-A8B23D603F92}" type="presOf" srcId="{0F6527C5-B9C3-4B79-8068-7D2141533251}" destId="{79343130-0F90-4B3F-A92F-2B122274FCC6}" srcOrd="0" destOrd="0" presId="urn:microsoft.com/office/officeart/2018/2/layout/IconVerticalSolidList"/>
    <dgm:cxn modelId="{DDAD7B42-07CE-4844-8FC8-BCED1CAB0113}" type="presOf" srcId="{F4BF1264-69EB-4CE7-BDE8-A6D29C2746A8}" destId="{3563B26D-D25F-4946-869A-340EF5B2FAF1}" srcOrd="0" destOrd="0" presId="urn:microsoft.com/office/officeart/2018/2/layout/IconVerticalSolidList"/>
    <dgm:cxn modelId="{AA0C4081-D3FC-48B7-9238-96FFC1FFA143}" srcId="{6753E331-60A7-49ED-B31F-0E218E665D33}" destId="{7BCBDA85-C818-4E96-AF78-EB5510ED4263}" srcOrd="0" destOrd="0" parTransId="{6FA94161-1200-4037-9AD4-C46D5B744AA4}" sibTransId="{FA515B20-B01B-47C3-8375-C6089A752825}"/>
    <dgm:cxn modelId="{C631D483-6B4A-4627-8E09-4423B2994954}" srcId="{6753E331-60A7-49ED-B31F-0E218E665D33}" destId="{0F6527C5-B9C3-4B79-8068-7D2141533251}" srcOrd="1" destOrd="0" parTransId="{6CE0413F-D780-4448-97C8-C473486EF44F}" sibTransId="{BBE4B1AC-0391-4A52-8EA3-AF4B43CFB94E}"/>
    <dgm:cxn modelId="{76DF7093-1470-4FD1-8F63-75A9016FBBE4}" type="presOf" srcId="{7BCBDA85-C818-4E96-AF78-EB5510ED4263}" destId="{C9D37646-F126-42B2-9B53-2729CB5BC2A8}" srcOrd="0" destOrd="0" presId="urn:microsoft.com/office/officeart/2018/2/layout/IconVerticalSolidList"/>
    <dgm:cxn modelId="{AD86C398-F80C-4A62-A7F5-A9A87C2A4353}" type="presOf" srcId="{6753E331-60A7-49ED-B31F-0E218E665D33}" destId="{0BB76700-88C4-4E65-A2D3-747AB9701504}" srcOrd="0" destOrd="0" presId="urn:microsoft.com/office/officeart/2018/2/layout/IconVerticalSolidList"/>
    <dgm:cxn modelId="{329C86E4-F68B-432E-94CA-87766F7C46C9}" srcId="{6753E331-60A7-49ED-B31F-0E218E665D33}" destId="{F4BF1264-69EB-4CE7-BDE8-A6D29C2746A8}" srcOrd="2" destOrd="0" parTransId="{0C5E1FF9-0D66-4D58-89C3-A778C9DF5C84}" sibTransId="{AE5A9A59-0CDF-4B08-A1E7-513728E8E618}"/>
    <dgm:cxn modelId="{5F7C3257-3100-4B8B-9831-05091FBBFCA3}" type="presParOf" srcId="{0BB76700-88C4-4E65-A2D3-747AB9701504}" destId="{D3EA67AD-CDE7-4609-942E-295793FE3948}" srcOrd="0" destOrd="0" presId="urn:microsoft.com/office/officeart/2018/2/layout/IconVerticalSolidList"/>
    <dgm:cxn modelId="{8D6F99CE-F494-4744-A277-076299ABD009}" type="presParOf" srcId="{D3EA67AD-CDE7-4609-942E-295793FE3948}" destId="{B4A7F2C6-ABC9-48A9-932B-337BBD94EDE0}" srcOrd="0" destOrd="0" presId="urn:microsoft.com/office/officeart/2018/2/layout/IconVerticalSolidList"/>
    <dgm:cxn modelId="{8B52429D-1A90-4968-91E2-959246C2BA4B}" type="presParOf" srcId="{D3EA67AD-CDE7-4609-942E-295793FE3948}" destId="{1D6085DD-8318-44D8-AAE8-5EF4D49419CD}" srcOrd="1" destOrd="0" presId="urn:microsoft.com/office/officeart/2018/2/layout/IconVerticalSolidList"/>
    <dgm:cxn modelId="{46BD0555-9645-445E-937C-0F955D6BCAD4}" type="presParOf" srcId="{D3EA67AD-CDE7-4609-942E-295793FE3948}" destId="{68D683C8-8225-4719-8C11-DFDA14531FE3}" srcOrd="2" destOrd="0" presId="urn:microsoft.com/office/officeart/2018/2/layout/IconVerticalSolidList"/>
    <dgm:cxn modelId="{B274E8DC-45A0-4E66-BE09-19F74077103D}" type="presParOf" srcId="{D3EA67AD-CDE7-4609-942E-295793FE3948}" destId="{C9D37646-F126-42B2-9B53-2729CB5BC2A8}" srcOrd="3" destOrd="0" presId="urn:microsoft.com/office/officeart/2018/2/layout/IconVerticalSolidList"/>
    <dgm:cxn modelId="{CA0A5C76-7787-4464-A6C7-4546DC5DF047}" type="presParOf" srcId="{0BB76700-88C4-4E65-A2D3-747AB9701504}" destId="{F59ED0E7-E2C4-4ABD-874E-9D4C55DE26E8}" srcOrd="1" destOrd="0" presId="urn:microsoft.com/office/officeart/2018/2/layout/IconVerticalSolidList"/>
    <dgm:cxn modelId="{57C9C793-13B1-42C8-B375-1D7B99AC55FC}" type="presParOf" srcId="{0BB76700-88C4-4E65-A2D3-747AB9701504}" destId="{01CC95D3-93C0-4C97-8158-6EA6FC40E106}" srcOrd="2" destOrd="0" presId="urn:microsoft.com/office/officeart/2018/2/layout/IconVerticalSolidList"/>
    <dgm:cxn modelId="{1DAA8103-B0F7-448E-AFF6-A4355C4C2B6F}" type="presParOf" srcId="{01CC95D3-93C0-4C97-8158-6EA6FC40E106}" destId="{C812B097-9FB7-45CA-9A53-5FBEBEF47EC6}" srcOrd="0" destOrd="0" presId="urn:microsoft.com/office/officeart/2018/2/layout/IconVerticalSolidList"/>
    <dgm:cxn modelId="{C60F09FF-69F0-4540-B274-1970F6253B8D}" type="presParOf" srcId="{01CC95D3-93C0-4C97-8158-6EA6FC40E106}" destId="{C9B5962F-0FE6-4D12-AFF3-B02CF7E23F1C}" srcOrd="1" destOrd="0" presId="urn:microsoft.com/office/officeart/2018/2/layout/IconVerticalSolidList"/>
    <dgm:cxn modelId="{E0FAE83D-69D6-4134-8164-0A23A02D5731}" type="presParOf" srcId="{01CC95D3-93C0-4C97-8158-6EA6FC40E106}" destId="{E0CDFEEE-FC42-415A-9F04-7A54E39ACD0F}" srcOrd="2" destOrd="0" presId="urn:microsoft.com/office/officeart/2018/2/layout/IconVerticalSolidList"/>
    <dgm:cxn modelId="{4745F52D-FE45-4298-B507-72CE6419B221}" type="presParOf" srcId="{01CC95D3-93C0-4C97-8158-6EA6FC40E106}" destId="{79343130-0F90-4B3F-A92F-2B122274FCC6}" srcOrd="3" destOrd="0" presId="urn:microsoft.com/office/officeart/2018/2/layout/IconVerticalSolidList"/>
    <dgm:cxn modelId="{4E43066D-0D18-48DB-9707-5ECEF6A0F2D3}" type="presParOf" srcId="{0BB76700-88C4-4E65-A2D3-747AB9701504}" destId="{300B3070-982B-404E-A909-CD5EE401F8AB}" srcOrd="3" destOrd="0" presId="urn:microsoft.com/office/officeart/2018/2/layout/IconVerticalSolidList"/>
    <dgm:cxn modelId="{DC92ECDD-270E-4AFE-BFD4-5B065EEFD137}" type="presParOf" srcId="{0BB76700-88C4-4E65-A2D3-747AB9701504}" destId="{D98A9D6E-9DA3-4BDB-A046-7CCB6DF42188}" srcOrd="4" destOrd="0" presId="urn:microsoft.com/office/officeart/2018/2/layout/IconVerticalSolidList"/>
    <dgm:cxn modelId="{757FAB7C-FCA8-43C5-8B65-3EEA86FF6861}" type="presParOf" srcId="{D98A9D6E-9DA3-4BDB-A046-7CCB6DF42188}" destId="{A8AEEC5D-A811-4179-B6F6-6A87C7310081}" srcOrd="0" destOrd="0" presId="urn:microsoft.com/office/officeart/2018/2/layout/IconVerticalSolidList"/>
    <dgm:cxn modelId="{F8466B9C-E8D0-4BD3-BEAF-7DC800BAED36}" type="presParOf" srcId="{D98A9D6E-9DA3-4BDB-A046-7CCB6DF42188}" destId="{93FE733C-BA10-4A9A-B345-AEF839B4FC58}" srcOrd="1" destOrd="0" presId="urn:microsoft.com/office/officeart/2018/2/layout/IconVerticalSolidList"/>
    <dgm:cxn modelId="{976624C2-3C04-4760-87C3-2B4E728BE211}" type="presParOf" srcId="{D98A9D6E-9DA3-4BDB-A046-7CCB6DF42188}" destId="{8FE9027A-C8C8-4A90-9963-E4780911266E}" srcOrd="2" destOrd="0" presId="urn:microsoft.com/office/officeart/2018/2/layout/IconVerticalSolidList"/>
    <dgm:cxn modelId="{77B12B5B-1268-4A65-8518-09EB2A18A45B}" type="presParOf" srcId="{D98A9D6E-9DA3-4BDB-A046-7CCB6DF42188}" destId="{3563B26D-D25F-4946-869A-340EF5B2FAF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F2C6-ABC9-48A9-932B-337BBD94EDE0}">
      <dsp:nvSpPr>
        <dsp:cNvPr id="0" name=""/>
        <dsp:cNvSpPr/>
      </dsp:nvSpPr>
      <dsp:spPr>
        <a:xfrm>
          <a:off x="0" y="505"/>
          <a:ext cx="7534181" cy="11830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085DD-8318-44D8-AAE8-5EF4D49419CD}">
      <dsp:nvSpPr>
        <dsp:cNvPr id="0" name=""/>
        <dsp:cNvSpPr/>
      </dsp:nvSpPr>
      <dsp:spPr>
        <a:xfrm>
          <a:off x="357870" y="266690"/>
          <a:ext cx="650673" cy="6506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D37646-F126-42B2-9B53-2729CB5BC2A8}">
      <dsp:nvSpPr>
        <dsp:cNvPr id="0" name=""/>
        <dsp:cNvSpPr/>
      </dsp:nvSpPr>
      <dsp:spPr>
        <a:xfrm>
          <a:off x="1366415" y="505"/>
          <a:ext cx="6167765" cy="1183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205" tIns="125205" rIns="125205" bIns="12520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Although the </a:t>
          </a:r>
          <a:r>
            <a:rPr lang="en-US" sz="2000" u="sng" kern="1200" dirty="0"/>
            <a:t>BOLD </a:t>
          </a:r>
          <a:r>
            <a:rPr lang="en-US" sz="2000" kern="1200" dirty="0"/>
            <a:t>reference database has grown significantly, with over 19 million specimen records published to date (https://www.boldsystems.org).</a:t>
          </a:r>
        </a:p>
      </dsp:txBody>
      <dsp:txXfrm>
        <a:off x="1366415" y="505"/>
        <a:ext cx="6167765" cy="1183043"/>
      </dsp:txXfrm>
    </dsp:sp>
    <dsp:sp modelId="{C812B097-9FB7-45CA-9A53-5FBEBEF47EC6}">
      <dsp:nvSpPr>
        <dsp:cNvPr id="0" name=""/>
        <dsp:cNvSpPr/>
      </dsp:nvSpPr>
      <dsp:spPr>
        <a:xfrm>
          <a:off x="0" y="1479309"/>
          <a:ext cx="7534181" cy="11830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B5962F-0FE6-4D12-AFF3-B02CF7E23F1C}">
      <dsp:nvSpPr>
        <dsp:cNvPr id="0" name=""/>
        <dsp:cNvSpPr/>
      </dsp:nvSpPr>
      <dsp:spPr>
        <a:xfrm>
          <a:off x="357870" y="1745494"/>
          <a:ext cx="650673" cy="6506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343130-0F90-4B3F-A92F-2B122274FCC6}">
      <dsp:nvSpPr>
        <dsp:cNvPr id="0" name=""/>
        <dsp:cNvSpPr/>
      </dsp:nvSpPr>
      <dsp:spPr>
        <a:xfrm>
          <a:off x="1366415" y="1479309"/>
          <a:ext cx="6167765" cy="1183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205" tIns="125205" rIns="125205" bIns="12520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global taxonomic coverage of published tick records notably vary among taxonomic groups and geographic regions due to limited related barcoding research.</a:t>
          </a:r>
        </a:p>
      </dsp:txBody>
      <dsp:txXfrm>
        <a:off x="1366415" y="1479309"/>
        <a:ext cx="6167765" cy="1183043"/>
      </dsp:txXfrm>
    </dsp:sp>
    <dsp:sp modelId="{A8AEEC5D-A811-4179-B6F6-6A87C7310081}">
      <dsp:nvSpPr>
        <dsp:cNvPr id="0" name=""/>
        <dsp:cNvSpPr/>
      </dsp:nvSpPr>
      <dsp:spPr>
        <a:xfrm>
          <a:off x="0" y="2958114"/>
          <a:ext cx="7534181" cy="11830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E733C-BA10-4A9A-B345-AEF839B4FC58}">
      <dsp:nvSpPr>
        <dsp:cNvPr id="0" name=""/>
        <dsp:cNvSpPr/>
      </dsp:nvSpPr>
      <dsp:spPr>
        <a:xfrm>
          <a:off x="357870" y="3224298"/>
          <a:ext cx="650673" cy="65067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3B26D-D25F-4946-869A-340EF5B2FAF1}">
      <dsp:nvSpPr>
        <dsp:cNvPr id="0" name=""/>
        <dsp:cNvSpPr/>
      </dsp:nvSpPr>
      <dsp:spPr>
        <a:xfrm>
          <a:off x="1366415" y="2958114"/>
          <a:ext cx="6167765" cy="1183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205" tIns="125205" rIns="125205" bIns="12520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 addition, some tick species records on BOLD have unreliable or unverified taxonomic identifications.</a:t>
          </a:r>
        </a:p>
      </dsp:txBody>
      <dsp:txXfrm>
        <a:off x="1366415" y="2958114"/>
        <a:ext cx="6167765" cy="11830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72ED9-6AC9-4707-967B-8F094541882A}" type="datetimeFigureOut">
              <a:rPr lang="en-US" smtClean="0"/>
              <a:t>8/21/2025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4100" y="1143000"/>
            <a:ext cx="4749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A0312-99B2-4E71-BD62-3C03EF1A29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92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54100" y="1143000"/>
            <a:ext cx="4749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A0312-99B2-4E71-BD62-3C03EF1A29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182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900" dirty="0"/>
              <a:t> 31 distinct tick species represented by 74 BINs, indicating high COI genetic diversity as BINs were higher than the number of species barcoded (BIN 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8A0312-99B2-4E71-BD62-3C03EF1A29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77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A968-74A0-461A-B5E4-255E5D7DFF7C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980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4" y="1597827"/>
            <a:ext cx="6732032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8007" y="2914650"/>
            <a:ext cx="5544027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19298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810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2027" y="205981"/>
            <a:ext cx="1782009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002" y="205981"/>
            <a:ext cx="5214025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1043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597826"/>
            <a:ext cx="6732032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8006" y="2914650"/>
            <a:ext cx="5544027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6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3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0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87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84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81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7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7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9460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9049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629" y="3305182"/>
            <a:ext cx="6732032" cy="1021556"/>
          </a:xfrm>
        </p:spPr>
        <p:txBody>
          <a:bodyPr anchor="t"/>
          <a:lstStyle>
            <a:lvl1pPr algn="l">
              <a:defRPr sz="2598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5629" y="2180035"/>
            <a:ext cx="6732032" cy="1125140"/>
          </a:xfrm>
        </p:spPr>
        <p:txBody>
          <a:bodyPr anchor="b"/>
          <a:lstStyle>
            <a:lvl1pPr marL="0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1pPr>
            <a:lvl2pPr marL="296976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2pPr>
            <a:lvl3pPr marL="59395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890925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4pPr>
            <a:lvl5pPr marL="1187900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5pPr>
            <a:lvl6pPr marL="1484875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6pPr>
            <a:lvl7pPr marL="1781849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7pPr>
            <a:lvl8pPr marL="2078824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8pPr>
            <a:lvl9pPr marL="2375800" indent="0">
              <a:buNone/>
              <a:defRPr sz="9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4514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002" y="1200155"/>
            <a:ext cx="3498017" cy="3394472"/>
          </a:xfrm>
        </p:spPr>
        <p:txBody>
          <a:bodyPr/>
          <a:lstStyle>
            <a:lvl1pPr>
              <a:defRPr sz="1819"/>
            </a:lvl1pPr>
            <a:lvl2pPr>
              <a:defRPr sz="1559"/>
            </a:lvl2pPr>
            <a:lvl3pPr>
              <a:defRPr sz="1299"/>
            </a:lvl3pPr>
            <a:lvl4pPr>
              <a:defRPr sz="1169"/>
            </a:lvl4pPr>
            <a:lvl5pPr>
              <a:defRPr sz="1169"/>
            </a:lvl5pPr>
            <a:lvl6pPr>
              <a:defRPr sz="1169"/>
            </a:lvl6pPr>
            <a:lvl7pPr>
              <a:defRPr sz="1169"/>
            </a:lvl7pPr>
            <a:lvl8pPr>
              <a:defRPr sz="1169"/>
            </a:lvl8pPr>
            <a:lvl9pPr>
              <a:defRPr sz="11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26019" y="1200155"/>
            <a:ext cx="3498017" cy="3394472"/>
          </a:xfrm>
        </p:spPr>
        <p:txBody>
          <a:bodyPr/>
          <a:lstStyle>
            <a:lvl1pPr>
              <a:defRPr sz="1819"/>
            </a:lvl1pPr>
            <a:lvl2pPr>
              <a:defRPr sz="1559"/>
            </a:lvl2pPr>
            <a:lvl3pPr>
              <a:defRPr sz="1299"/>
            </a:lvl3pPr>
            <a:lvl4pPr>
              <a:defRPr sz="1169"/>
            </a:lvl4pPr>
            <a:lvl5pPr>
              <a:defRPr sz="1169"/>
            </a:lvl5pPr>
            <a:lvl6pPr>
              <a:defRPr sz="1169"/>
            </a:lvl6pPr>
            <a:lvl7pPr>
              <a:defRPr sz="1169"/>
            </a:lvl7pPr>
            <a:lvl8pPr>
              <a:defRPr sz="1169"/>
            </a:lvl8pPr>
            <a:lvl9pPr>
              <a:defRPr sz="11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7752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2" y="1151335"/>
            <a:ext cx="3499392" cy="479822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76" indent="0">
              <a:buNone/>
              <a:defRPr sz="1299" b="1"/>
            </a:lvl2pPr>
            <a:lvl3pPr marL="593950" indent="0">
              <a:buNone/>
              <a:defRPr sz="1169" b="1"/>
            </a:lvl3pPr>
            <a:lvl4pPr marL="890925" indent="0">
              <a:buNone/>
              <a:defRPr sz="1039" b="1"/>
            </a:lvl4pPr>
            <a:lvl5pPr marL="1187900" indent="0">
              <a:buNone/>
              <a:defRPr sz="1039" b="1"/>
            </a:lvl5pPr>
            <a:lvl6pPr marL="1484875" indent="0">
              <a:buNone/>
              <a:defRPr sz="1039" b="1"/>
            </a:lvl6pPr>
            <a:lvl7pPr marL="1781849" indent="0">
              <a:buNone/>
              <a:defRPr sz="1039" b="1"/>
            </a:lvl7pPr>
            <a:lvl8pPr marL="2078824" indent="0">
              <a:buNone/>
              <a:defRPr sz="1039" b="1"/>
            </a:lvl8pPr>
            <a:lvl9pPr marL="2375800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002" y="1631156"/>
            <a:ext cx="3499392" cy="2963466"/>
          </a:xfrm>
        </p:spPr>
        <p:txBody>
          <a:bodyPr/>
          <a:lstStyle>
            <a:lvl1pPr>
              <a:defRPr sz="1559"/>
            </a:lvl1pPr>
            <a:lvl2pPr>
              <a:defRPr sz="1299"/>
            </a:lvl2pPr>
            <a:lvl3pPr>
              <a:defRPr sz="1169"/>
            </a:lvl3pPr>
            <a:lvl4pPr>
              <a:defRPr sz="1039"/>
            </a:lvl4pPr>
            <a:lvl5pPr>
              <a:defRPr sz="1039"/>
            </a:lvl5pPr>
            <a:lvl6pPr>
              <a:defRPr sz="1039"/>
            </a:lvl6pPr>
            <a:lvl7pPr>
              <a:defRPr sz="1039"/>
            </a:lvl7pPr>
            <a:lvl8pPr>
              <a:defRPr sz="1039"/>
            </a:lvl8pPr>
            <a:lvl9pPr>
              <a:defRPr sz="10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23274" y="1151335"/>
            <a:ext cx="3500767" cy="479822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76" indent="0">
              <a:buNone/>
              <a:defRPr sz="1299" b="1"/>
            </a:lvl2pPr>
            <a:lvl3pPr marL="593950" indent="0">
              <a:buNone/>
              <a:defRPr sz="1169" b="1"/>
            </a:lvl3pPr>
            <a:lvl4pPr marL="890925" indent="0">
              <a:buNone/>
              <a:defRPr sz="1039" b="1"/>
            </a:lvl4pPr>
            <a:lvl5pPr marL="1187900" indent="0">
              <a:buNone/>
              <a:defRPr sz="1039" b="1"/>
            </a:lvl5pPr>
            <a:lvl6pPr marL="1484875" indent="0">
              <a:buNone/>
              <a:defRPr sz="1039" b="1"/>
            </a:lvl6pPr>
            <a:lvl7pPr marL="1781849" indent="0">
              <a:buNone/>
              <a:defRPr sz="1039" b="1"/>
            </a:lvl7pPr>
            <a:lvl8pPr marL="2078824" indent="0">
              <a:buNone/>
              <a:defRPr sz="1039" b="1"/>
            </a:lvl8pPr>
            <a:lvl9pPr marL="2375800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23274" y="1631156"/>
            <a:ext cx="3500767" cy="2963466"/>
          </a:xfrm>
        </p:spPr>
        <p:txBody>
          <a:bodyPr/>
          <a:lstStyle>
            <a:lvl1pPr>
              <a:defRPr sz="1559"/>
            </a:lvl1pPr>
            <a:lvl2pPr>
              <a:defRPr sz="1299"/>
            </a:lvl2pPr>
            <a:lvl3pPr>
              <a:defRPr sz="1169"/>
            </a:lvl3pPr>
            <a:lvl4pPr>
              <a:defRPr sz="1039"/>
            </a:lvl4pPr>
            <a:lvl5pPr>
              <a:defRPr sz="1039"/>
            </a:lvl5pPr>
            <a:lvl6pPr>
              <a:defRPr sz="1039"/>
            </a:lvl6pPr>
            <a:lvl7pPr>
              <a:defRPr sz="1039"/>
            </a:lvl7pPr>
            <a:lvl8pPr>
              <a:defRPr sz="1039"/>
            </a:lvl8pPr>
            <a:lvl9pPr>
              <a:defRPr sz="10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7797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654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0645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04" y="204787"/>
            <a:ext cx="2605638" cy="871538"/>
          </a:xfrm>
        </p:spPr>
        <p:txBody>
          <a:bodyPr anchor="b"/>
          <a:lstStyle>
            <a:lvl1pPr algn="l">
              <a:defRPr sz="1299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6515" y="204795"/>
            <a:ext cx="4427521" cy="4389835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004" y="1076328"/>
            <a:ext cx="2605638" cy="3518297"/>
          </a:xfrm>
        </p:spPr>
        <p:txBody>
          <a:bodyPr/>
          <a:lstStyle>
            <a:lvl1pPr marL="0" indent="0">
              <a:buNone/>
              <a:defRPr sz="909"/>
            </a:lvl1pPr>
            <a:lvl2pPr marL="296976" indent="0">
              <a:buNone/>
              <a:defRPr sz="780"/>
            </a:lvl2pPr>
            <a:lvl3pPr marL="593950" indent="0">
              <a:buNone/>
              <a:defRPr sz="650"/>
            </a:lvl3pPr>
            <a:lvl4pPr marL="890925" indent="0">
              <a:buNone/>
              <a:defRPr sz="585"/>
            </a:lvl4pPr>
            <a:lvl5pPr marL="1187900" indent="0">
              <a:buNone/>
              <a:defRPr sz="585"/>
            </a:lvl5pPr>
            <a:lvl6pPr marL="1484875" indent="0">
              <a:buNone/>
              <a:defRPr sz="585"/>
            </a:lvl6pPr>
            <a:lvl7pPr marL="1781849" indent="0">
              <a:buNone/>
              <a:defRPr sz="585"/>
            </a:lvl7pPr>
            <a:lvl8pPr marL="2078824" indent="0">
              <a:buNone/>
              <a:defRPr sz="585"/>
            </a:lvl8pPr>
            <a:lvl9pPr marL="2375800" indent="0">
              <a:buNone/>
              <a:defRPr sz="5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104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92540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383" y="3600450"/>
            <a:ext cx="4752023" cy="425054"/>
          </a:xfrm>
        </p:spPr>
        <p:txBody>
          <a:bodyPr anchor="b"/>
          <a:lstStyle>
            <a:lvl1pPr algn="l">
              <a:defRPr sz="1299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2383" y="459581"/>
            <a:ext cx="4752023" cy="3086100"/>
          </a:xfrm>
        </p:spPr>
        <p:txBody>
          <a:bodyPr/>
          <a:lstStyle>
            <a:lvl1pPr marL="0" indent="0">
              <a:buNone/>
              <a:defRPr sz="2079"/>
            </a:lvl1pPr>
            <a:lvl2pPr marL="296976" indent="0">
              <a:buNone/>
              <a:defRPr sz="1819"/>
            </a:lvl2pPr>
            <a:lvl3pPr marL="593950" indent="0">
              <a:buNone/>
              <a:defRPr sz="1559"/>
            </a:lvl3pPr>
            <a:lvl4pPr marL="890925" indent="0">
              <a:buNone/>
              <a:defRPr sz="1299"/>
            </a:lvl4pPr>
            <a:lvl5pPr marL="1187900" indent="0">
              <a:buNone/>
              <a:defRPr sz="1299"/>
            </a:lvl5pPr>
            <a:lvl6pPr marL="1484875" indent="0">
              <a:buNone/>
              <a:defRPr sz="1299"/>
            </a:lvl6pPr>
            <a:lvl7pPr marL="1781849" indent="0">
              <a:buNone/>
              <a:defRPr sz="1299"/>
            </a:lvl7pPr>
            <a:lvl8pPr marL="2078824" indent="0">
              <a:buNone/>
              <a:defRPr sz="1299"/>
            </a:lvl8pPr>
            <a:lvl9pPr marL="2375800" indent="0">
              <a:buNone/>
              <a:defRPr sz="1299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2383" y="4025503"/>
            <a:ext cx="4752023" cy="603647"/>
          </a:xfrm>
        </p:spPr>
        <p:txBody>
          <a:bodyPr/>
          <a:lstStyle>
            <a:lvl1pPr marL="0" indent="0">
              <a:buNone/>
              <a:defRPr sz="909"/>
            </a:lvl1pPr>
            <a:lvl2pPr marL="296976" indent="0">
              <a:buNone/>
              <a:defRPr sz="780"/>
            </a:lvl2pPr>
            <a:lvl3pPr marL="593950" indent="0">
              <a:buNone/>
              <a:defRPr sz="650"/>
            </a:lvl3pPr>
            <a:lvl4pPr marL="890925" indent="0">
              <a:buNone/>
              <a:defRPr sz="585"/>
            </a:lvl4pPr>
            <a:lvl5pPr marL="1187900" indent="0">
              <a:buNone/>
              <a:defRPr sz="585"/>
            </a:lvl5pPr>
            <a:lvl6pPr marL="1484875" indent="0">
              <a:buNone/>
              <a:defRPr sz="585"/>
            </a:lvl6pPr>
            <a:lvl7pPr marL="1781849" indent="0">
              <a:buNone/>
              <a:defRPr sz="585"/>
            </a:lvl7pPr>
            <a:lvl8pPr marL="2078824" indent="0">
              <a:buNone/>
              <a:defRPr sz="585"/>
            </a:lvl8pPr>
            <a:lvl9pPr marL="2375800" indent="0">
              <a:buNone/>
              <a:defRPr sz="5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5611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3864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2027" y="205986"/>
            <a:ext cx="1782009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002" y="205986"/>
            <a:ext cx="5214025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654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630" y="3305178"/>
            <a:ext cx="6732032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5630" y="2180035"/>
            <a:ext cx="6732032" cy="1125140"/>
          </a:xfrm>
        </p:spPr>
        <p:txBody>
          <a:bodyPr anchor="b"/>
          <a:lstStyle>
            <a:lvl1pPr marL="0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9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9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9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903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002" y="1200153"/>
            <a:ext cx="3498017" cy="3394472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1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26020" y="1200153"/>
            <a:ext cx="3498017" cy="3394472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1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587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4" y="1151335"/>
            <a:ext cx="349939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1" b="1"/>
            </a:lvl2pPr>
            <a:lvl3pPr marL="685799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599" indent="0">
              <a:buNone/>
              <a:defRPr sz="1200" b="1"/>
            </a:lvl5pPr>
            <a:lvl6pPr marL="1714499" indent="0">
              <a:buNone/>
              <a:defRPr sz="1200" b="1"/>
            </a:lvl6pPr>
            <a:lvl7pPr marL="2057398" indent="0">
              <a:buNone/>
              <a:defRPr sz="1200" b="1"/>
            </a:lvl7pPr>
            <a:lvl8pPr marL="2400298" indent="0">
              <a:buNone/>
              <a:defRPr sz="1200" b="1"/>
            </a:lvl8pPr>
            <a:lvl9pPr marL="2743197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004" y="1631156"/>
            <a:ext cx="3499392" cy="2963466"/>
          </a:xfrm>
        </p:spPr>
        <p:txBody>
          <a:bodyPr/>
          <a:lstStyle>
            <a:lvl1pPr>
              <a:defRPr sz="1800"/>
            </a:lvl1pPr>
            <a:lvl2pPr>
              <a:defRPr sz="1501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23275" y="1151335"/>
            <a:ext cx="350076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1" b="1"/>
            </a:lvl2pPr>
            <a:lvl3pPr marL="685799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599" indent="0">
              <a:buNone/>
              <a:defRPr sz="1200" b="1"/>
            </a:lvl5pPr>
            <a:lvl6pPr marL="1714499" indent="0">
              <a:buNone/>
              <a:defRPr sz="1200" b="1"/>
            </a:lvl6pPr>
            <a:lvl7pPr marL="2057398" indent="0">
              <a:buNone/>
              <a:defRPr sz="1200" b="1"/>
            </a:lvl7pPr>
            <a:lvl8pPr marL="2400298" indent="0">
              <a:buNone/>
              <a:defRPr sz="1200" b="1"/>
            </a:lvl8pPr>
            <a:lvl9pPr marL="2743197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23275" y="1631156"/>
            <a:ext cx="3500767" cy="2963466"/>
          </a:xfrm>
        </p:spPr>
        <p:txBody>
          <a:bodyPr/>
          <a:lstStyle>
            <a:lvl1pPr>
              <a:defRPr sz="1800"/>
            </a:lvl1pPr>
            <a:lvl2pPr>
              <a:defRPr sz="1501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27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7639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73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08" y="204787"/>
            <a:ext cx="2605637" cy="871538"/>
          </a:xfrm>
        </p:spPr>
        <p:txBody>
          <a:bodyPr anchor="b"/>
          <a:lstStyle>
            <a:lvl1pPr algn="l">
              <a:defRPr sz="1501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6517" y="204796"/>
            <a:ext cx="4427522" cy="4389835"/>
          </a:xfrm>
        </p:spPr>
        <p:txBody>
          <a:bodyPr/>
          <a:lstStyle>
            <a:lvl1pPr>
              <a:defRPr sz="2400"/>
            </a:lvl1pPr>
            <a:lvl2pPr>
              <a:defRPr sz="2101"/>
            </a:lvl2pPr>
            <a:lvl3pPr>
              <a:defRPr sz="1800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008" y="1076328"/>
            <a:ext cx="2605637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1"/>
            </a:lvl2pPr>
            <a:lvl3pPr marL="685799" indent="0">
              <a:buNone/>
              <a:defRPr sz="750"/>
            </a:lvl3pPr>
            <a:lvl4pPr marL="1028700" indent="0">
              <a:buNone/>
              <a:defRPr sz="675"/>
            </a:lvl4pPr>
            <a:lvl5pPr marL="1371599" indent="0">
              <a:buNone/>
              <a:defRPr sz="675"/>
            </a:lvl5pPr>
            <a:lvl6pPr marL="1714499" indent="0">
              <a:buNone/>
              <a:defRPr sz="675"/>
            </a:lvl6pPr>
            <a:lvl7pPr marL="2057398" indent="0">
              <a:buNone/>
              <a:defRPr sz="675"/>
            </a:lvl7pPr>
            <a:lvl8pPr marL="2400298" indent="0">
              <a:buNone/>
              <a:defRPr sz="675"/>
            </a:lvl8pPr>
            <a:lvl9pPr marL="2743197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285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383" y="3600450"/>
            <a:ext cx="4752023" cy="425054"/>
          </a:xfrm>
        </p:spPr>
        <p:txBody>
          <a:bodyPr anchor="b"/>
          <a:lstStyle>
            <a:lvl1pPr algn="l">
              <a:defRPr sz="1501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2383" y="459581"/>
            <a:ext cx="4752023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1"/>
            </a:lvl2pPr>
            <a:lvl3pPr marL="685799" indent="0">
              <a:buNone/>
              <a:defRPr sz="1800"/>
            </a:lvl3pPr>
            <a:lvl4pPr marL="1028700" indent="0">
              <a:buNone/>
              <a:defRPr sz="1501"/>
            </a:lvl4pPr>
            <a:lvl5pPr marL="1371599" indent="0">
              <a:buNone/>
              <a:defRPr sz="1501"/>
            </a:lvl5pPr>
            <a:lvl6pPr marL="1714499" indent="0">
              <a:buNone/>
              <a:defRPr sz="1501"/>
            </a:lvl6pPr>
            <a:lvl7pPr marL="2057398" indent="0">
              <a:buNone/>
              <a:defRPr sz="1501"/>
            </a:lvl7pPr>
            <a:lvl8pPr marL="2400298" indent="0">
              <a:buNone/>
              <a:defRPr sz="1501"/>
            </a:lvl8pPr>
            <a:lvl9pPr marL="2743197" indent="0">
              <a:buNone/>
              <a:defRPr sz="1501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2383" y="4025509"/>
            <a:ext cx="4752023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1"/>
            </a:lvl2pPr>
            <a:lvl3pPr marL="685799" indent="0">
              <a:buNone/>
              <a:defRPr sz="750"/>
            </a:lvl3pPr>
            <a:lvl4pPr marL="1028700" indent="0">
              <a:buNone/>
              <a:defRPr sz="675"/>
            </a:lvl4pPr>
            <a:lvl5pPr marL="1371599" indent="0">
              <a:buNone/>
              <a:defRPr sz="675"/>
            </a:lvl5pPr>
            <a:lvl6pPr marL="1714499" indent="0">
              <a:buNone/>
              <a:defRPr sz="675"/>
            </a:lvl6pPr>
            <a:lvl7pPr marL="2057398" indent="0">
              <a:buNone/>
              <a:defRPr sz="675"/>
            </a:lvl7pPr>
            <a:lvl8pPr marL="2400298" indent="0">
              <a:buNone/>
              <a:defRPr sz="675"/>
            </a:lvl8pPr>
            <a:lvl9pPr marL="2743197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0977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3" y="205979"/>
            <a:ext cx="712803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3" y="1200153"/>
            <a:ext cx="712803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002" y="4767265"/>
            <a:ext cx="18480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50FF8-CA8D-4764-9B7B-6B2357007E49}" type="datetimeFigureOut">
              <a:rPr lang="en-ZA" smtClean="0"/>
              <a:t>2025/08/21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6014" y="4767265"/>
            <a:ext cx="25080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76027" y="4767265"/>
            <a:ext cx="18480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6F1E6-B767-4777-B218-AEF4449E103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7659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99" rtl="0" eaLnBrk="1" latinLnBrk="0" hangingPunct="1">
        <a:spcBef>
          <a:spcPct val="0"/>
        </a:spcBef>
        <a:buNone/>
        <a:defRPr sz="33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4" indent="-257174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2" indent="-214313" algn="l" defTabSz="685799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1" kern="1200">
          <a:solidFill>
            <a:schemeClr val="tx1"/>
          </a:solidFill>
          <a:latin typeface="+mn-lt"/>
          <a:ea typeface="+mn-ea"/>
          <a:cs typeface="+mn-cs"/>
        </a:defRPr>
      </a:lvl2pPr>
      <a:lvl3pPr marL="857249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49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48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»"/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48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48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571748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2914647" indent="-171450" algn="l" defTabSz="68579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9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9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98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98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97" algn="l" defTabSz="68579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2" y="205979"/>
            <a:ext cx="712803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2" y="1200155"/>
            <a:ext cx="712803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002" y="4767270"/>
            <a:ext cx="18480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50FF8-CA8D-4764-9B7B-6B2357007E49}" type="datetimeFigureOut">
              <a:rPr lang="en-ZA" smtClean="0"/>
              <a:t>2025/08/21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6013" y="4767270"/>
            <a:ext cx="25080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76027" y="4767270"/>
            <a:ext cx="18480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6F1E6-B767-4777-B218-AEF4449E10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916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93950" rtl="0" eaLnBrk="1" latinLnBrk="0" hangingPunct="1">
        <a:spcBef>
          <a:spcPct val="0"/>
        </a:spcBef>
        <a:buNone/>
        <a:defRPr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731" indent="-222731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482585" indent="-185610" algn="l" defTabSz="5939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19" kern="1200">
          <a:solidFill>
            <a:schemeClr val="tx1"/>
          </a:solidFill>
          <a:latin typeface="+mn-lt"/>
          <a:ea typeface="+mn-ea"/>
          <a:cs typeface="+mn-cs"/>
        </a:defRPr>
      </a:lvl2pPr>
      <a:lvl3pPr marL="742437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12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99" kern="1200">
          <a:solidFill>
            <a:schemeClr val="tx1"/>
          </a:solidFill>
          <a:latin typeface="+mn-lt"/>
          <a:ea typeface="+mn-ea"/>
          <a:cs typeface="+mn-cs"/>
        </a:defRPr>
      </a:lvl4pPr>
      <a:lvl5pPr marL="1336388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»"/>
        <a:defRPr sz="1299" kern="1200">
          <a:solidFill>
            <a:schemeClr val="tx1"/>
          </a:solidFill>
          <a:latin typeface="+mn-lt"/>
          <a:ea typeface="+mn-ea"/>
          <a:cs typeface="+mn-cs"/>
        </a:defRPr>
      </a:lvl5pPr>
      <a:lvl6pPr marL="1633362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6pPr>
      <a:lvl7pPr marL="1930337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7pPr>
      <a:lvl8pPr marL="2227312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8pPr>
      <a:lvl9pPr marL="2524287" indent="-148488" algn="l" defTabSz="593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76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50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25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00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875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849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824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800" algn="l" defTabSz="593950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8.xml" /><Relationship Id="rId6" Type="http://schemas.microsoft.com/office/2007/relationships/hdphoto" Target="../media/hdphoto1.wdp" /><Relationship Id="rId5" Type="http://schemas.openxmlformats.org/officeDocument/2006/relationships/image" Target="../media/image22.png" /><Relationship Id="rId4" Type="http://schemas.openxmlformats.org/officeDocument/2006/relationships/image" Target="../media/image21.gif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C195E-9E85-2E5F-9025-1F4C1A2083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95" y="1419622"/>
            <a:ext cx="4968131" cy="1944216"/>
          </a:xfrm>
        </p:spPr>
        <p:txBody>
          <a:bodyPr lIns="72000" tIns="0" rIns="0" bIns="0" anchor="t">
            <a:noAutofit/>
          </a:bodyPr>
          <a:lstStyle/>
          <a:p>
            <a:pPr algn="l"/>
            <a:r>
              <a:rPr lang="en-US" sz="3200" b="1" dirty="0">
                <a:latin typeface="+mn-lt"/>
              </a:rPr>
              <a:t>Bridging Taxonomic Gaps: Strategic Insights into Tick Species DNA Barcoding in South Africa</a:t>
            </a:r>
            <a:br>
              <a:rPr lang="en-US" sz="3200" b="1" kern="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3200" b="1" kern="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u="sng" kern="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N. Khumalo</a:t>
            </a:r>
            <a:r>
              <a:rPr lang="en-US" sz="1600" b="1" kern="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M. Chaisi, R. Magoro, and M. Mwale</a:t>
            </a:r>
            <a:br>
              <a:rPr lang="en-ZA" sz="2800" b="1" kern="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ZA" sz="32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39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20037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E3ADCBE7-9330-1CDA-00EB-CDD12DB72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17"/>
            <a:ext cx="7920036" cy="1300054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E69F9E-D4FA-040F-1BBD-C266896C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5926"/>
            <a:ext cx="7920036" cy="456193"/>
          </a:xfrm>
        </p:spPr>
        <p:txBody>
          <a:bodyPr>
            <a:noAutofit/>
          </a:bodyPr>
          <a:lstStyle/>
          <a:p>
            <a:r>
              <a:rPr lang="en-US" sz="3600" dirty="0"/>
              <a:t>Results</a:t>
            </a:r>
            <a:endParaRPr lang="en-ZA" sz="3600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5FB5DB1-DA22-E46F-8334-C91AC4290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1" y="1378405"/>
            <a:ext cx="4240818" cy="3579169"/>
          </a:xfrm>
        </p:spPr>
        <p:txBody>
          <a:bodyPr anchor="ctr">
            <a:no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1800" dirty="0">
                <a:cs typeface="Arial" panose="020B0604020202020204" pitchFamily="34" charset="0"/>
              </a:rPr>
              <a:t> Limited information for most tick species in the Argasidae family.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1800" dirty="0"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1800" dirty="0">
                <a:cs typeface="Arial" panose="020B0604020202020204" pitchFamily="34" charset="0"/>
              </a:rPr>
              <a:t> Three species: Generalists (infesting birds, reptiles, and mammals.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1800" dirty="0"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1800" dirty="0">
                <a:cs typeface="Arial" panose="020B0604020202020204" pitchFamily="34" charset="0"/>
              </a:rPr>
              <a:t> Three species: Bird specialists </a:t>
            </a:r>
          </a:p>
          <a:p>
            <a:pPr marL="0" indent="0" algn="just">
              <a:buNone/>
            </a:pPr>
            <a:r>
              <a:rPr lang="en-US" sz="1800" dirty="0">
                <a:cs typeface="Arial" panose="020B0604020202020204" pitchFamily="34" charset="0"/>
              </a:rPr>
              <a:t>(</a:t>
            </a:r>
            <a:r>
              <a:rPr lang="en-US" sz="1800" i="1" dirty="0">
                <a:cs typeface="Arial" panose="020B0604020202020204" pitchFamily="34" charset="0"/>
              </a:rPr>
              <a:t>A. </a:t>
            </a:r>
            <a:r>
              <a:rPr lang="en-US" sz="1800" i="1" dirty="0" err="1">
                <a:cs typeface="Arial" panose="020B0604020202020204" pitchFamily="34" charset="0"/>
              </a:rPr>
              <a:t>africolumbae</a:t>
            </a:r>
            <a:r>
              <a:rPr lang="en-US" sz="1800" i="1" dirty="0">
                <a:cs typeface="Arial" panose="020B0604020202020204" pitchFamily="34" charset="0"/>
              </a:rPr>
              <a:t>, A. </a:t>
            </a:r>
            <a:r>
              <a:rPr lang="en-US" sz="1800" i="1" dirty="0" err="1">
                <a:cs typeface="Arial" panose="020B0604020202020204" pitchFamily="34" charset="0"/>
              </a:rPr>
              <a:t>arboreus</a:t>
            </a:r>
            <a:r>
              <a:rPr lang="en-US" sz="1800" i="1" dirty="0">
                <a:cs typeface="Arial" panose="020B0604020202020204" pitchFamily="34" charset="0"/>
              </a:rPr>
              <a:t>, A. </a:t>
            </a:r>
            <a:r>
              <a:rPr lang="en-US" sz="1800" i="1" dirty="0" err="1">
                <a:cs typeface="Arial" panose="020B0604020202020204" pitchFamily="34" charset="0"/>
              </a:rPr>
              <a:t>walkerae</a:t>
            </a:r>
            <a:r>
              <a:rPr lang="en-US" sz="1800" dirty="0">
                <a:cs typeface="Arial" panose="020B0604020202020204" pitchFamily="34" charset="0"/>
              </a:rPr>
              <a:t>).</a:t>
            </a:r>
          </a:p>
          <a:p>
            <a:pPr algn="just"/>
            <a:endParaRPr lang="en-ZA" sz="1800" dirty="0">
              <a:cs typeface="Arial" panose="020B0604020202020204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B929923-03FF-B99F-FA36-D20C09723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607800"/>
              </p:ext>
            </p:extLst>
          </p:nvPr>
        </p:nvGraphicFramePr>
        <p:xfrm>
          <a:off x="4320059" y="1678932"/>
          <a:ext cx="3363812" cy="282933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01960">
                  <a:extLst>
                    <a:ext uri="{9D8B030D-6E8A-4147-A177-3AD203B41FA5}">
                      <a16:colId xmlns:a16="http://schemas.microsoft.com/office/drawing/2014/main" val="3693670651"/>
                    </a:ext>
                  </a:extLst>
                </a:gridCol>
                <a:gridCol w="2361852">
                  <a:extLst>
                    <a:ext uri="{9D8B030D-6E8A-4147-A177-3AD203B41FA5}">
                      <a16:colId xmlns:a16="http://schemas.microsoft.com/office/drawing/2014/main" val="2982755514"/>
                    </a:ext>
                  </a:extLst>
                </a:gridCol>
              </a:tblGrid>
              <a:tr h="257212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ZA" sz="1200" b="1" u="none" strike="noStrike" dirty="0">
                          <a:effectLst/>
                        </a:rPr>
                        <a:t>Argasidae (soft ticks)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529" marR="7529" marT="7529" marB="0"/>
                </a:tc>
                <a:extLst>
                  <a:ext uri="{0D108BD9-81ED-4DB2-BD59-A6C34878D82A}">
                    <a16:rowId xmlns:a16="http://schemas.microsoft.com/office/drawing/2014/main" val="651692606"/>
                  </a:ext>
                </a:extLst>
              </a:tr>
              <a:tr h="25721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200" b="1" u="none" strike="noStrike">
                          <a:effectLst/>
                        </a:rPr>
                        <a:t>Vertebrates</a:t>
                      </a:r>
                      <a:endParaRPr lang="en-ZA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200" b="1" u="none" strike="noStrike" dirty="0">
                          <a:effectLst/>
                        </a:rPr>
                        <a:t>Tick species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460715"/>
                  </a:ext>
                </a:extLst>
              </a:tr>
              <a:tr h="25721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1200" u="none" strike="noStrike">
                          <a:effectLst/>
                        </a:rPr>
                        <a:t>Birds (4)</a:t>
                      </a:r>
                      <a:endParaRPr lang="en-ZA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ctr"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i="1" u="none" strike="noStrike" dirty="0" err="1">
                          <a:effectLst/>
                        </a:rPr>
                        <a:t>Argas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1" u="none" strike="noStrike" dirty="0" err="1">
                          <a:effectLst/>
                        </a:rPr>
                        <a:t>africolumbae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0" u="none" strike="noStrike" dirty="0">
                          <a:effectLst/>
                        </a:rPr>
                        <a:t>(S)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600122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i="1" u="none" strike="noStrike" dirty="0" err="1">
                          <a:effectLst/>
                        </a:rPr>
                        <a:t>Argas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1" u="none" strike="noStrike" dirty="0" err="1">
                          <a:effectLst/>
                        </a:rPr>
                        <a:t>arboreus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0" u="none" strike="noStrike" dirty="0">
                          <a:effectLst/>
                        </a:rPr>
                        <a:t>(S)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rgbClr val="DDE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475849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i="1" u="none" strike="noStrike" dirty="0" err="1">
                          <a:effectLst/>
                        </a:rPr>
                        <a:t>Argas</a:t>
                      </a:r>
                      <a:r>
                        <a:rPr lang="en-ZA" sz="1200" i="1" u="none" strike="noStrike" dirty="0">
                          <a:effectLst/>
                        </a:rPr>
                        <a:t> sp. </a:t>
                      </a:r>
                      <a:r>
                        <a:rPr lang="en-ZA" sz="1200" i="1" u="none" strike="noStrike" dirty="0" err="1">
                          <a:effectLst/>
                        </a:rPr>
                        <a:t>SpringbokSA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rgbClr val="DDE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670282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i="1" u="none" strike="noStrike" dirty="0" err="1">
                          <a:effectLst/>
                        </a:rPr>
                        <a:t>Argas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1" u="none" strike="noStrike" dirty="0" err="1">
                          <a:effectLst/>
                        </a:rPr>
                        <a:t>walkerae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0" u="none" strike="noStrike" dirty="0">
                          <a:effectLst/>
                        </a:rPr>
                        <a:t>(S)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rgbClr val="DDE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359628"/>
                  </a:ext>
                </a:extLst>
              </a:tr>
              <a:tr h="25721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1200" u="none" strike="noStrike" dirty="0">
                          <a:effectLst/>
                        </a:rPr>
                        <a:t>Mammals (4)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i="1" u="none" strike="noStrike" err="1">
                          <a:effectLst/>
                        </a:rPr>
                        <a:t>Argas</a:t>
                      </a:r>
                      <a:r>
                        <a:rPr lang="en-ZA" sz="1200" i="1" u="none" strike="noStrike">
                          <a:effectLst/>
                        </a:rPr>
                        <a:t> sp. </a:t>
                      </a:r>
                      <a:r>
                        <a:rPr lang="en-ZA" sz="1200" i="1" u="none" strike="noStrike" err="1">
                          <a:effectLst/>
                        </a:rPr>
                        <a:t>SpringbokSA</a:t>
                      </a:r>
                      <a:endParaRPr lang="en-ZA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883786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i="1" u="none" strike="noStrike" dirty="0">
                          <a:effectLst/>
                        </a:rPr>
                        <a:t>Ornithodoros porcinus </a:t>
                      </a:r>
                      <a:r>
                        <a:rPr lang="en-ZA" sz="1200" i="0" u="none" strike="noStrike" dirty="0"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01133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i="1" u="none" strike="noStrike" dirty="0">
                          <a:effectLst/>
                        </a:rPr>
                        <a:t>Ornithodoros </a:t>
                      </a:r>
                      <a:r>
                        <a:rPr lang="en-ZA" sz="1200" i="1" u="none" strike="noStrike" dirty="0" err="1">
                          <a:effectLst/>
                        </a:rPr>
                        <a:t>zumpti</a:t>
                      </a:r>
                      <a:r>
                        <a:rPr lang="en-ZA" sz="1200" i="1" u="none" strike="noStrike" dirty="0">
                          <a:effectLst/>
                        </a:rPr>
                        <a:t> </a:t>
                      </a:r>
                      <a:r>
                        <a:rPr lang="en-ZA" sz="1200" i="0" u="none" strike="noStrike" dirty="0"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379336"/>
                  </a:ext>
                </a:extLst>
              </a:tr>
              <a:tr h="257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i="1" u="none" strike="noStrike" dirty="0">
                          <a:effectLst/>
                        </a:rPr>
                        <a:t>Otobius megnini </a:t>
                      </a:r>
                      <a:r>
                        <a:rPr lang="en-ZA" sz="1200" i="0" u="none" strike="noStrike" dirty="0"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085817"/>
                  </a:ext>
                </a:extLst>
              </a:tr>
              <a:tr h="25721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200" u="none" strike="noStrike" dirty="0">
                          <a:effectLst/>
                        </a:rPr>
                        <a:t>Reptiles (1)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i="1" u="none" strike="noStrike" dirty="0">
                          <a:effectLst/>
                        </a:rPr>
                        <a:t>Ornithodoros compactus </a:t>
                      </a:r>
                      <a:r>
                        <a:rPr lang="en-ZA" sz="1200" i="0" u="none" strike="noStrike" dirty="0">
                          <a:effectLst/>
                        </a:rPr>
                        <a:t>(S)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529" marR="7529" marT="752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7012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5965F53-5A40-09E6-4780-928C6CF6F489}"/>
              </a:ext>
            </a:extLst>
          </p:cNvPr>
          <p:cNvSpPr txBox="1"/>
          <p:nvPr/>
        </p:nvSpPr>
        <p:spPr>
          <a:xfrm>
            <a:off x="4536083" y="1378405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Table 1: </a:t>
            </a:r>
            <a:r>
              <a:rPr lang="en-US" sz="1400" dirty="0"/>
              <a:t>Host-vector relationships</a:t>
            </a:r>
            <a:endParaRPr lang="en-ZA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09F0B9-6F6C-3486-21A0-0A700E65997C}"/>
              </a:ext>
            </a:extLst>
          </p:cNvPr>
          <p:cNvSpPr txBox="1"/>
          <p:nvPr/>
        </p:nvSpPr>
        <p:spPr>
          <a:xfrm>
            <a:off x="4752107" y="4549048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NB: S= specialist; G= Generalist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3285006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9F9E-D4FA-040F-1BBD-C266896C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82" y="20965"/>
            <a:ext cx="7128034" cy="637579"/>
          </a:xfrm>
        </p:spPr>
        <p:txBody>
          <a:bodyPr>
            <a:noAutofit/>
          </a:bodyPr>
          <a:lstStyle/>
          <a:p>
            <a:r>
              <a:rPr lang="en-US" sz="3600" dirty="0"/>
              <a:t>Results</a:t>
            </a:r>
            <a:endParaRPr lang="en-ZA" sz="3600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C5A4DE3D-A220-F931-6646-0A25D564D6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620679"/>
              </p:ext>
            </p:extLst>
          </p:nvPr>
        </p:nvGraphicFramePr>
        <p:xfrm>
          <a:off x="338776" y="907520"/>
          <a:ext cx="7242486" cy="416041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21243">
                  <a:extLst>
                    <a:ext uri="{9D8B030D-6E8A-4147-A177-3AD203B41FA5}">
                      <a16:colId xmlns:a16="http://schemas.microsoft.com/office/drawing/2014/main" val="1131518327"/>
                    </a:ext>
                  </a:extLst>
                </a:gridCol>
                <a:gridCol w="3621243">
                  <a:extLst>
                    <a:ext uri="{9D8B030D-6E8A-4147-A177-3AD203B41FA5}">
                      <a16:colId xmlns:a16="http://schemas.microsoft.com/office/drawing/2014/main" val="4126272183"/>
                    </a:ext>
                  </a:extLst>
                </a:gridCol>
              </a:tblGrid>
              <a:tr h="20897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Vertebrate</a:t>
                      </a:r>
                      <a:endParaRPr lang="en-ZA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Ixodidae (hard ticks)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3552248592"/>
                  </a:ext>
                </a:extLst>
              </a:tr>
              <a:tr h="208972">
                <a:tc rowSpan="19">
                  <a:txBody>
                    <a:bodyPr/>
                    <a:lstStyle/>
                    <a:p>
                      <a:pPr algn="ctr" fontAlgn="ctr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Birds (19)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hebraeum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2869172832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marmoreum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3419951111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nuttalli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2629116110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sylvaticum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2775915005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tholloni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1857555205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Haemaphysalis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hoodi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4106230072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Haemaphysalis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silacea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260117469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Hyalomma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rufipes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1333084230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Hyalomma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glabrum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3965949092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Ixodes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aulacodi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2162812557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Ixodes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theilerae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877151345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Margaropus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winthemi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522611011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appendiculatus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883857553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(Boophilus) decoloratus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3204921624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evertsi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evertsi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3629625294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gertrudae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4063970521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glabroscutatum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1844641453"/>
                  </a:ext>
                </a:extLst>
              </a:tr>
              <a:tr h="17464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nitens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 anchor="b"/>
                </a:tc>
                <a:extLst>
                  <a:ext uri="{0D108BD9-81ED-4DB2-BD59-A6C34878D82A}">
                    <a16:rowId xmlns:a16="http://schemas.microsoft.com/office/drawing/2014/main" val="1936585994"/>
                  </a:ext>
                </a:extLst>
              </a:tr>
              <a:tr h="20897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zambeziensis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1" marR="7071" marT="7071" marB="0"/>
                </a:tc>
                <a:extLst>
                  <a:ext uri="{0D108BD9-81ED-4DB2-BD59-A6C34878D82A}">
                    <a16:rowId xmlns:a16="http://schemas.microsoft.com/office/drawing/2014/main" val="238955440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A6AA140-5D6D-366D-22B8-E529D5F2FA4A}"/>
              </a:ext>
            </a:extLst>
          </p:cNvPr>
          <p:cNvSpPr txBox="1"/>
          <p:nvPr/>
        </p:nvSpPr>
        <p:spPr>
          <a:xfrm>
            <a:off x="287611" y="59974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Table 1: </a:t>
            </a:r>
            <a:r>
              <a:rPr lang="en-US" sz="1400" dirty="0"/>
              <a:t>Host-vector relationships</a:t>
            </a:r>
            <a:endParaRPr lang="en-ZA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FBAE8F-C4AD-6594-44C0-708B0334AE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83" y="3291830"/>
            <a:ext cx="2447851" cy="1542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2790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20037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E3ADCBE7-9330-1CDA-00EB-CDD12DB72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17"/>
            <a:ext cx="7920036" cy="1300054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E69F9E-D4FA-040F-1BBD-C266896C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9332"/>
            <a:ext cx="7920036" cy="456193"/>
          </a:xfrm>
        </p:spPr>
        <p:txBody>
          <a:bodyPr>
            <a:noAutofit/>
          </a:bodyPr>
          <a:lstStyle/>
          <a:p>
            <a:r>
              <a:rPr lang="en-US" sz="3600" dirty="0"/>
              <a:t>Results</a:t>
            </a:r>
            <a:endParaRPr lang="en-ZA" sz="36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017C32A-7771-1F37-6E61-06AD08F2D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184505"/>
              </p:ext>
            </p:extLst>
          </p:nvPr>
        </p:nvGraphicFramePr>
        <p:xfrm>
          <a:off x="287610" y="915566"/>
          <a:ext cx="7344816" cy="388843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451098696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41725869"/>
                    </a:ext>
                  </a:extLst>
                </a:gridCol>
              </a:tblGrid>
              <a:tr h="216024">
                <a:tc rowSpan="18">
                  <a:txBody>
                    <a:bodyPr/>
                    <a:lstStyle/>
                    <a:p>
                      <a:pPr algn="ctr" fontAlgn="ctr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Mammals (18)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hebraeum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1152579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marmoreum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14853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nuttalli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417137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sylvaticum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299706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tholloni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329377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Haemaphysalis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hoodi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665237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Haemaphysalis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silacea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0793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Hyalomma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rufipes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885980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Hyalomma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glabrum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370938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Ixodes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aulacodi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21900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Ixodes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rhabdomysae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950476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Margaropus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winthemi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73214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appendiculatus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536690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Boophilus decoloratus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001016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evertsi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evertsi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007421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gertrudae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931619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glabroscutatum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166112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Rhipicephalus zambeziensis </a:t>
                      </a:r>
                      <a:r>
                        <a:rPr lang="en-ZA" sz="1200" b="0" i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681160"/>
                  </a:ext>
                </a:extLst>
              </a:tr>
            </a:tbl>
          </a:graphicData>
        </a:graphic>
      </p:graphicFrame>
      <p:pic>
        <p:nvPicPr>
          <p:cNvPr id="4" name="Picture 3" descr="A group of lions walking on a road&#10;&#10;Description automatically generated">
            <a:extLst>
              <a:ext uri="{FF2B5EF4-FFF2-40B4-BE49-F238E27FC236}">
                <a16:creationId xmlns:a16="http://schemas.microsoft.com/office/drawing/2014/main" id="{F26F75D4-A621-D1A8-B252-5D05F90BAB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99" y="3147814"/>
            <a:ext cx="2081938" cy="15519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6D3451-5B8A-8614-784F-87D271559DF3}"/>
              </a:ext>
            </a:extLst>
          </p:cNvPr>
          <p:cNvSpPr txBox="1"/>
          <p:nvPr/>
        </p:nvSpPr>
        <p:spPr>
          <a:xfrm>
            <a:off x="215603" y="646810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Table 1: </a:t>
            </a:r>
            <a:r>
              <a:rPr lang="en-US" sz="1400" dirty="0"/>
              <a:t>Host-vector relationships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1516227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20037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E3ADCBE7-9330-1CDA-00EB-CDD12DB72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17"/>
            <a:ext cx="7920036" cy="1300054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E69F9E-D4FA-040F-1BBD-C266896C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9332"/>
            <a:ext cx="7920036" cy="456193"/>
          </a:xfrm>
        </p:spPr>
        <p:txBody>
          <a:bodyPr>
            <a:noAutofit/>
          </a:bodyPr>
          <a:lstStyle/>
          <a:p>
            <a:r>
              <a:rPr lang="en-US" sz="3600" dirty="0"/>
              <a:t>Results</a:t>
            </a:r>
            <a:endParaRPr lang="en-ZA" sz="3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96DBEC-7075-3E95-5E64-F40AEC6AA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48400"/>
              </p:ext>
            </p:extLst>
          </p:nvPr>
        </p:nvGraphicFramePr>
        <p:xfrm>
          <a:off x="499253" y="1315922"/>
          <a:ext cx="6921530" cy="280831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460765">
                  <a:extLst>
                    <a:ext uri="{9D8B030D-6E8A-4147-A177-3AD203B41FA5}">
                      <a16:colId xmlns:a16="http://schemas.microsoft.com/office/drawing/2014/main" val="3916120186"/>
                    </a:ext>
                  </a:extLst>
                </a:gridCol>
                <a:gridCol w="3460765">
                  <a:extLst>
                    <a:ext uri="{9D8B030D-6E8A-4147-A177-3AD203B41FA5}">
                      <a16:colId xmlns:a16="http://schemas.microsoft.com/office/drawing/2014/main" val="2269030978"/>
                    </a:ext>
                  </a:extLst>
                </a:gridCol>
              </a:tblGrid>
              <a:tr h="31203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Reptiles (7)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exornatum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849077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latum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160212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marmoreum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612749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nuttalli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082744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sylvaticum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954162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Amblyomma (Aponomma) </a:t>
                      </a:r>
                      <a:r>
                        <a:rPr lang="en-ZA" sz="1200" b="0" i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transversale</a:t>
                      </a:r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60988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Ixodes transvaalensis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035277"/>
                  </a:ext>
                </a:extLst>
              </a:tr>
              <a:tr h="31203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Mammals &amp; Reptiles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ZA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Nuttalliellidae</a:t>
                      </a:r>
                      <a:endParaRPr lang="en-ZA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581250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ZA" sz="12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Nuttalliella namaqua </a:t>
                      </a:r>
                      <a:r>
                        <a:rPr lang="en-ZA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(G)</a:t>
                      </a:r>
                      <a:endParaRPr lang="en-ZA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141225"/>
                  </a:ext>
                </a:extLst>
              </a:tr>
            </a:tbl>
          </a:graphicData>
        </a:graphic>
      </p:graphicFrame>
      <p:pic>
        <p:nvPicPr>
          <p:cNvPr id="5" name="Picture 4" descr="A lizard with long tail&#10;&#10;Description automatically generated">
            <a:extLst>
              <a:ext uri="{FF2B5EF4-FFF2-40B4-BE49-F238E27FC236}">
                <a16:creationId xmlns:a16="http://schemas.microsoft.com/office/drawing/2014/main" id="{B3EB64BC-86FD-8E74-E5EC-C59F3E007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15" y="2576515"/>
            <a:ext cx="2088232" cy="819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363047-2566-8D87-04E5-C6755D50DDFD}"/>
              </a:ext>
            </a:extLst>
          </p:cNvPr>
          <p:cNvSpPr txBox="1"/>
          <p:nvPr/>
        </p:nvSpPr>
        <p:spPr>
          <a:xfrm>
            <a:off x="431627" y="1034852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Table 1: </a:t>
            </a:r>
            <a:r>
              <a:rPr lang="en-US" sz="1400" dirty="0"/>
              <a:t>Host-vector relationships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1274508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8DE9-09EE-8781-7A9C-CEF046D35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2" y="16301"/>
            <a:ext cx="7128034" cy="493563"/>
          </a:xfrm>
        </p:spPr>
        <p:txBody>
          <a:bodyPr>
            <a:noAutofit/>
          </a:bodyPr>
          <a:lstStyle/>
          <a:p>
            <a:r>
              <a:rPr lang="en-US" sz="4000" dirty="0"/>
              <a:t>Discussion</a:t>
            </a:r>
            <a:endParaRPr lang="en-ZA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C65D1-0BE5-A4A5-7464-D0E29DAB1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795" y="560267"/>
            <a:ext cx="7452448" cy="45317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South Africa has a high diversity of tick species (estimated &gt;90) (Aeschlimann, 1967).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The study reports 97 species in SA, belonging to, Argasidae, Ixodidae, and Nuttalliellidae families.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This finding contrasts previously published numbers, which estimated 106 species (80 Ixodid, 25 Argasid, and Nuttalliella namaqua) (</a:t>
            </a:r>
            <a:r>
              <a:rPr lang="en-ZA" sz="2000" dirty="0"/>
              <a:t>Horak et al., 2003)</a:t>
            </a:r>
            <a:r>
              <a:rPr lang="en-US" sz="2000" dirty="0"/>
              <a:t>.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This discrepancy, can be attributed to taxonomic revisions and improved molecular identification techniques that have resulted in the reclassification of tick species.</a:t>
            </a:r>
          </a:p>
          <a:p>
            <a:pPr algn="just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3008120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8DE9-09EE-8781-7A9C-CEF046D35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2" y="1"/>
            <a:ext cx="7128034" cy="62753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Discussion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C65D1-0BE5-A4A5-7464-D0E29DAB1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91" y="843558"/>
            <a:ext cx="7704856" cy="4166419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The analysis of the barcoding library revealed that species belonging to </a:t>
            </a:r>
            <a:r>
              <a:rPr lang="en-US" sz="2000" i="1" dirty="0"/>
              <a:t>Rhipicephalus </a:t>
            </a:r>
            <a:r>
              <a:rPr lang="en-US" sz="2000" dirty="0"/>
              <a:t>(5%) and </a:t>
            </a:r>
            <a:r>
              <a:rPr lang="en-US" sz="2000" i="1" dirty="0"/>
              <a:t>Hyalomma </a:t>
            </a:r>
            <a:r>
              <a:rPr lang="en-US" sz="2000" dirty="0"/>
              <a:t>(50%) genera are the most barcoded among South African species.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400" dirty="0"/>
              <a:t>Species in the </a:t>
            </a:r>
            <a:r>
              <a:rPr lang="en-US" sz="1400" i="1" dirty="0"/>
              <a:t>Rhipicephalus group: R. appendiculatus, R. microplus, R. evertsi </a:t>
            </a:r>
            <a:r>
              <a:rPr lang="en-US" sz="1400" i="1" dirty="0" err="1"/>
              <a:t>evertsi</a:t>
            </a:r>
            <a:r>
              <a:rPr lang="en-US" sz="1400" i="1" dirty="0"/>
              <a:t>, R. </a:t>
            </a:r>
            <a:r>
              <a:rPr lang="en-US" sz="1400" i="1" dirty="0" err="1"/>
              <a:t>sanguineus</a:t>
            </a:r>
            <a:r>
              <a:rPr lang="en-US" sz="1400" i="1" dirty="0"/>
              <a:t>, R. turanicus,</a:t>
            </a:r>
            <a:r>
              <a:rPr lang="en-US" sz="1400" dirty="0"/>
              <a:t> and </a:t>
            </a:r>
            <a:r>
              <a:rPr lang="en-US" sz="1400" i="1" dirty="0"/>
              <a:t>R. zambeziensis </a:t>
            </a:r>
            <a:r>
              <a:rPr lang="en-US" sz="1400" dirty="0"/>
              <a:t>have been associated with disease transmission causing economic losses in the agricultural sector.</a:t>
            </a:r>
          </a:p>
          <a:p>
            <a:pPr marL="342899" lvl="1" indent="0" algn="just">
              <a:buNone/>
            </a:pPr>
            <a:endParaRPr lang="en-US" sz="14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Similarly, the genus </a:t>
            </a:r>
            <a:r>
              <a:rPr lang="en-US" sz="2000" i="1" dirty="0"/>
              <a:t>Hyalomma</a:t>
            </a:r>
            <a:r>
              <a:rPr lang="en-US" sz="2000" dirty="0"/>
              <a:t>, has had a lot of unclear taxonomic classifications in the past that could be verified using DNA barcoding.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400" dirty="0"/>
              <a:t>For instance, </a:t>
            </a:r>
            <a:r>
              <a:rPr lang="en-US" sz="1400" i="1" dirty="0"/>
              <a:t>H. </a:t>
            </a:r>
            <a:r>
              <a:rPr lang="en-US" sz="1400" i="1" dirty="0" err="1"/>
              <a:t>rufipes</a:t>
            </a:r>
            <a:r>
              <a:rPr lang="en-US" sz="1400" dirty="0"/>
              <a:t>, previously listed as a subspecies of </a:t>
            </a:r>
            <a:r>
              <a:rPr lang="en-US" sz="1400" i="1" dirty="0"/>
              <a:t>H. marginatum </a:t>
            </a:r>
            <a:r>
              <a:rPr lang="en-US" sz="1400" dirty="0"/>
              <a:t>has since been listed as a valid species. </a:t>
            </a:r>
            <a:r>
              <a:rPr lang="en-ZA" sz="1400" dirty="0">
                <a:effectLst/>
                <a:ea typeface="Calibri" panose="020F0502020204030204" pitchFamily="34" charset="0"/>
              </a:rPr>
              <a:t>while</a:t>
            </a:r>
            <a:r>
              <a:rPr lang="en-ZA" sz="1400" i="1" dirty="0">
                <a:effectLst/>
                <a:ea typeface="Calibri" panose="020F0502020204030204" pitchFamily="34" charset="0"/>
              </a:rPr>
              <a:t> H. marginatum </a:t>
            </a:r>
            <a:r>
              <a:rPr lang="en-ZA" sz="1400" i="1" dirty="0" err="1">
                <a:effectLst/>
                <a:ea typeface="Calibri" panose="020F0502020204030204" pitchFamily="34" charset="0"/>
              </a:rPr>
              <a:t>truncatum</a:t>
            </a:r>
            <a:r>
              <a:rPr lang="en-ZA" sz="1400" i="1" dirty="0">
                <a:effectLst/>
                <a:ea typeface="Calibri" panose="020F0502020204030204" pitchFamily="34" charset="0"/>
              </a:rPr>
              <a:t> </a:t>
            </a:r>
            <a:r>
              <a:rPr lang="en-ZA" sz="1400" dirty="0">
                <a:effectLst/>
                <a:ea typeface="Calibri" panose="020F0502020204030204" pitchFamily="34" charset="0"/>
              </a:rPr>
              <a:t>previously synonymised is now reinstated as</a:t>
            </a:r>
            <a:r>
              <a:rPr lang="en-ZA" sz="1400" i="1" dirty="0">
                <a:effectLst/>
                <a:ea typeface="Calibri" panose="020F0502020204030204" pitchFamily="34" charset="0"/>
              </a:rPr>
              <a:t> H. </a:t>
            </a:r>
            <a:r>
              <a:rPr lang="en-ZA" sz="1400" i="1" dirty="0" err="1">
                <a:effectLst/>
                <a:ea typeface="Calibri" panose="020F0502020204030204" pitchFamily="34" charset="0"/>
              </a:rPr>
              <a:t>glabrum</a:t>
            </a:r>
            <a:r>
              <a:rPr lang="en-ZA" sz="1400" i="1" dirty="0">
                <a:effectLst/>
                <a:ea typeface="Calibri" panose="020F0502020204030204" pitchFamily="34" charset="0"/>
              </a:rPr>
              <a:t> </a:t>
            </a:r>
            <a:r>
              <a:rPr lang="en-ZA" sz="1400" dirty="0">
                <a:effectLst/>
                <a:ea typeface="Calibri" panose="020F0502020204030204" pitchFamily="34" charset="0"/>
              </a:rPr>
              <a:t>(</a:t>
            </a:r>
            <a:r>
              <a:rPr lang="en-ZA" sz="1400" dirty="0">
                <a:ea typeface="Calibri" panose="020F0502020204030204" pitchFamily="34" charset="0"/>
              </a:rPr>
              <a:t>Apanaskevich &amp; Horak 2008).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400" dirty="0"/>
              <a:t>In such instances, it is ideal to incorporate molecular techniques including DNA barcoding, </a:t>
            </a:r>
            <a:r>
              <a:rPr lang="en-US" sz="1600" dirty="0"/>
              <a:t>using </a:t>
            </a:r>
            <a:r>
              <a:rPr lang="en-US" sz="1400" dirty="0"/>
              <a:t>multiple genes or methods to inform species delineation and taxonomic re-evaluation.</a:t>
            </a:r>
          </a:p>
          <a:p>
            <a:pPr algn="just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569146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8DE9-09EE-8781-7A9C-CEF046D35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471"/>
            <a:ext cx="7920038" cy="50405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Discussion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C65D1-0BE5-A4A5-7464-D0E29DAB1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17" y="843558"/>
            <a:ext cx="7614217" cy="403244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ZA" sz="2200" i="1" dirty="0"/>
              <a:t> Hyalomma </a:t>
            </a:r>
            <a:r>
              <a:rPr lang="en-ZA" sz="2200" dirty="0"/>
              <a:t>species such as </a:t>
            </a:r>
            <a:r>
              <a:rPr lang="en-ZA" sz="2200" i="1" dirty="0"/>
              <a:t>H. </a:t>
            </a:r>
            <a:r>
              <a:rPr lang="en-ZA" sz="2200" i="1" dirty="0" err="1"/>
              <a:t>truncatum</a:t>
            </a:r>
            <a:r>
              <a:rPr lang="en-ZA" sz="2200" i="1" dirty="0"/>
              <a:t> </a:t>
            </a:r>
            <a:r>
              <a:rPr lang="en-ZA" sz="2200" dirty="0"/>
              <a:t>and </a:t>
            </a:r>
            <a:r>
              <a:rPr lang="en-ZA" sz="2200" i="1" dirty="0"/>
              <a:t>H. </a:t>
            </a:r>
            <a:r>
              <a:rPr lang="en-ZA" sz="2200" i="1" dirty="0" err="1"/>
              <a:t>rufipes</a:t>
            </a:r>
            <a:r>
              <a:rPr lang="en-ZA" sz="2200" dirty="0"/>
              <a:t>, are important to study because they are also involved in the transmission of pathogens that are either zoonotic; </a:t>
            </a:r>
            <a:r>
              <a:rPr lang="en-ZA" sz="1500" i="1" dirty="0"/>
              <a:t>Rickettsia conorii</a:t>
            </a:r>
            <a:r>
              <a:rPr lang="en-ZA" sz="1500" dirty="0"/>
              <a:t>, Crimean-Congo haemorrhagic fever</a:t>
            </a:r>
            <a:r>
              <a:rPr lang="en-ZA" sz="2200" dirty="0"/>
              <a:t>) or of veterinary importance </a:t>
            </a:r>
            <a:r>
              <a:rPr lang="en-ZA" sz="1500" dirty="0"/>
              <a:t>(</a:t>
            </a:r>
            <a:r>
              <a:rPr lang="en-ZA" sz="1500" i="1" dirty="0"/>
              <a:t>Anaplasma marginale, Babesia </a:t>
            </a:r>
            <a:r>
              <a:rPr lang="en-ZA" sz="1500" i="1" dirty="0" err="1"/>
              <a:t>caballi</a:t>
            </a:r>
            <a:r>
              <a:rPr lang="en-ZA" sz="1500" dirty="0"/>
              <a:t>, </a:t>
            </a:r>
            <a:r>
              <a:rPr lang="en-ZA" sz="1500" i="1" dirty="0" err="1"/>
              <a:t>Theileira</a:t>
            </a:r>
            <a:r>
              <a:rPr lang="en-ZA" sz="1500" i="1" dirty="0"/>
              <a:t> parva, </a:t>
            </a:r>
            <a:r>
              <a:rPr lang="en-ZA" sz="1500" i="1" dirty="0" err="1"/>
              <a:t>Theileira</a:t>
            </a:r>
            <a:r>
              <a:rPr lang="en-ZA" sz="1500" i="1" dirty="0"/>
              <a:t> </a:t>
            </a:r>
            <a:r>
              <a:rPr lang="en-ZA" sz="1500" i="1" dirty="0" err="1"/>
              <a:t>equi</a:t>
            </a:r>
            <a:r>
              <a:rPr lang="en-ZA" sz="1500" dirty="0"/>
              <a:t>)</a:t>
            </a:r>
            <a:r>
              <a:rPr lang="en-ZA" sz="2200" dirty="0"/>
              <a:t>.</a:t>
            </a:r>
          </a:p>
          <a:p>
            <a:pPr marL="0" indent="0" algn="just">
              <a:buNone/>
            </a:pPr>
            <a:endParaRPr lang="en-ZA" sz="2000" dirty="0"/>
          </a:p>
          <a:p>
            <a:pPr marL="0" indent="0" algn="just">
              <a:buNone/>
            </a:pPr>
            <a:endParaRPr lang="en-US" sz="2200" dirty="0"/>
          </a:p>
          <a:p>
            <a:pPr marL="0" indent="0" algn="just">
              <a:buNone/>
            </a:pPr>
            <a:endParaRPr lang="en-ZA" sz="2000" dirty="0"/>
          </a:p>
          <a:p>
            <a:pPr marL="0" indent="0" algn="just">
              <a:buNone/>
            </a:pPr>
            <a:endParaRPr lang="en-ZA" sz="2000" dirty="0"/>
          </a:p>
          <a:p>
            <a:pPr algn="just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074066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8DE9-09EE-8781-7A9C-CEF046D35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7737"/>
            <a:ext cx="7848451" cy="59979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Conclusion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C65D1-0BE5-A4A5-7464-D0E29DAB1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701" y="987574"/>
            <a:ext cx="7434636" cy="377339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Integrating molecular data such as DNA barcodes with ecological and epidemiological information can improve our ability to assess disease risks for control or eradication implementation plans. 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This is crucial for developing targeted control strategies, mitigating disease transmission risks, and safeguarding both animal and human health.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dirty="0"/>
              <a:t> The findings of this study emphasize the importance of prioritizing the building of DNA barcoding species reference libraries of tick species, particularly those implicated in disease transmission. </a:t>
            </a:r>
          </a:p>
          <a:p>
            <a:pPr marL="0" indent="0" algn="just">
              <a:buNone/>
            </a:pPr>
            <a:endParaRPr lang="en-ZA" sz="2000" dirty="0"/>
          </a:p>
          <a:p>
            <a:pPr marL="0" indent="0" algn="just">
              <a:buNone/>
            </a:pPr>
            <a:endParaRPr lang="en-ZA" sz="2000" dirty="0"/>
          </a:p>
          <a:p>
            <a:pPr algn="just"/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3989009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4240"/>
            <a:ext cx="7920038" cy="44550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93994"/>
            <a:endParaRPr lang="en-US" sz="1169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CA4BCD1-F813-4A68-8727-7A3DE67AC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3321" y="1026115"/>
            <a:ext cx="733008" cy="550353"/>
            <a:chOff x="7393391" y="1075612"/>
            <a:chExt cx="1128382" cy="847206"/>
          </a:xfrm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A152F29E-C625-4313-96BF-5675B357C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3391" y="1327438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59400" tIns="29700" rIns="59400" bIns="29700" numCol="1" anchor="t" anchorCtr="0" compatLnSpc="1">
              <a:prstTxWarp prst="textNoShape">
                <a:avLst/>
              </a:prstTxWarp>
            </a:bodyPr>
            <a:lstStyle/>
            <a:p>
              <a:pPr defTabSz="593994"/>
              <a:endParaRPr lang="en-US" sz="116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C2A5CB78-6497-4151-83B6-568BD27EC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971281" y="1075612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59400" tIns="29700" rIns="59400" bIns="29700" numCol="1" anchor="t" anchorCtr="0" compatLnSpc="1">
              <a:prstTxWarp prst="textNoShape">
                <a:avLst/>
              </a:prstTxWarp>
            </a:bodyPr>
            <a:lstStyle/>
            <a:p>
              <a:pPr defTabSz="593994"/>
              <a:endParaRPr lang="en-US" sz="116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A6F8ABB-6C5D-4349-9E1B-198D1ABFA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8568" y="1730641"/>
            <a:ext cx="3144369" cy="2787117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59400" tIns="29700" rIns="59400" bIns="29700" numCol="1" anchor="t" anchorCtr="0" compatLnSpc="1">
            <a:prstTxWarp prst="textNoShape">
              <a:avLst/>
            </a:prstTxWarp>
          </a:bodyPr>
          <a:lstStyle/>
          <a:p>
            <a:pPr defTabSz="593994"/>
            <a:endParaRPr lang="en-US" sz="1169" dirty="0">
              <a:solidFill>
                <a:prstClr val="black"/>
              </a:solidFill>
              <a:latin typeface="Calibri"/>
            </a:endParaRPr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E4B9AB89-BA23-4985-97B3-EB677E496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9587" y="618223"/>
            <a:ext cx="1849601" cy="1639456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59400" tIns="29700" rIns="59400" bIns="29700" numCol="1" anchor="t" anchorCtr="0" compatLnSpc="1">
            <a:prstTxWarp prst="textNoShape">
              <a:avLst/>
            </a:prstTxWarp>
          </a:bodyPr>
          <a:lstStyle/>
          <a:p>
            <a:pPr defTabSz="593994"/>
            <a:endParaRPr lang="en-US" sz="1169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2EBDCA-6381-9A51-8E4E-253B993E01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7492"/>
          <a:stretch/>
        </p:blipFill>
        <p:spPr>
          <a:xfrm>
            <a:off x="4210929" y="989236"/>
            <a:ext cx="1106916" cy="897431"/>
          </a:xfrm>
          <a:prstGeom prst="rect">
            <a:avLst/>
          </a:prstGeom>
        </p:spPr>
      </p:pic>
      <p:sp useBgFill="1">
        <p:nvSpPr>
          <p:cNvPr id="77" name="Freeform: Shape 76">
            <a:extLst>
              <a:ext uri="{FF2B5EF4-FFF2-40B4-BE49-F238E27FC236}">
                <a16:creationId xmlns:a16="http://schemas.microsoft.com/office/drawing/2014/main" id="{36FC9198-E7C0-476E-AEEA-E406CF307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51240" y="3261437"/>
            <a:ext cx="1345520" cy="1192646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59400" tIns="29700" rIns="59400" bIns="29700" numCol="1" anchor="t" anchorCtr="0" compatLnSpc="1">
            <a:prstTxWarp prst="textNoShape">
              <a:avLst/>
            </a:prstTxWarp>
          </a:bodyPr>
          <a:lstStyle/>
          <a:p>
            <a:pPr defTabSz="593994"/>
            <a:endParaRPr lang="en-US" sz="1169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481B5D-7A43-708A-EA6B-C8E465CABE43}"/>
              </a:ext>
            </a:extLst>
          </p:cNvPr>
          <p:cNvSpPr txBox="1"/>
          <p:nvPr/>
        </p:nvSpPr>
        <p:spPr>
          <a:xfrm>
            <a:off x="499057" y="1793097"/>
            <a:ext cx="3420847" cy="556852"/>
          </a:xfrm>
          <a:prstGeom prst="rect">
            <a:avLst/>
          </a:prstGeom>
        </p:spPr>
        <p:txBody>
          <a:bodyPr vert="horz" lIns="59400" tIns="29700" rIns="59400" bIns="29700" rtlCol="0" anchor="t">
            <a:noAutofit/>
          </a:bodyPr>
          <a:lstStyle/>
          <a:p>
            <a:pPr defTabSz="593994">
              <a:lnSpc>
                <a:spcPct val="90000"/>
              </a:lnSpc>
              <a:spcBef>
                <a:spcPct val="0"/>
              </a:spcBef>
              <a:spcAft>
                <a:spcPts val="390"/>
              </a:spcAft>
            </a:pPr>
            <a:r>
              <a:rPr lang="en-US" sz="2400" u="sng" dirty="0">
                <a:solidFill>
                  <a:prstClr val="black"/>
                </a:solidFill>
                <a:latin typeface="Calibri"/>
              </a:rPr>
              <a:t>Acknowledgments</a:t>
            </a:r>
          </a:p>
          <a:p>
            <a:pPr defTabSz="593994">
              <a:lnSpc>
                <a:spcPct val="90000"/>
              </a:lnSpc>
              <a:spcBef>
                <a:spcPct val="0"/>
              </a:spcBef>
              <a:spcAft>
                <a:spcPts val="390"/>
              </a:spcAft>
            </a:pPr>
            <a:endParaRPr lang="en-US" sz="2400" u="sng" dirty="0">
              <a:solidFill>
                <a:prstClr val="black"/>
              </a:solidFill>
              <a:latin typeface="Calibri"/>
            </a:endParaRPr>
          </a:p>
          <a:p>
            <a:pPr marL="342900" indent="-342900" defTabSz="593994">
              <a:lnSpc>
                <a:spcPct val="90000"/>
              </a:lnSpc>
              <a:spcBef>
                <a:spcPct val="0"/>
              </a:spcBef>
              <a:spcAft>
                <a:spcPts val="39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SANBI</a:t>
            </a:r>
          </a:p>
          <a:p>
            <a:pPr marL="342900" indent="-342900" defTabSz="593994">
              <a:lnSpc>
                <a:spcPct val="90000"/>
              </a:lnSpc>
              <a:spcBef>
                <a:spcPct val="0"/>
              </a:spcBef>
              <a:spcAft>
                <a:spcPts val="39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SASVEPM Bursary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593994">
              <a:lnSpc>
                <a:spcPct val="90000"/>
              </a:lnSpc>
              <a:spcBef>
                <a:spcPct val="0"/>
              </a:spcBef>
              <a:spcAft>
                <a:spcPts val="39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Elekanyani Mulaudzi</a:t>
            </a:r>
          </a:p>
        </p:txBody>
      </p:sp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AF5A9AB-7B39-ECD1-0242-680609FEF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8219" y="2659630"/>
            <a:ext cx="1925066" cy="1093963"/>
          </a:xfrm>
          <a:prstGeom prst="rect">
            <a:avLst/>
          </a:prstGeom>
          <a:solidFill>
            <a:srgbClr val="00B050"/>
          </a:solidFill>
        </p:spPr>
      </p:pic>
      <p:pic>
        <p:nvPicPr>
          <p:cNvPr id="8" name="Picture 7" descr="A close-up of a turtle&#10;&#10;Description automatically generated with low confidence">
            <a:extLst>
              <a:ext uri="{FF2B5EF4-FFF2-40B4-BE49-F238E27FC236}">
                <a16:creationId xmlns:a16="http://schemas.microsoft.com/office/drawing/2014/main" id="{A391B774-4E9F-AD78-F9D5-FAF60788A3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80" y="3478066"/>
            <a:ext cx="931288" cy="6977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AA08E3-E104-E5F2-35E6-8FD2333E7117}"/>
              </a:ext>
            </a:extLst>
          </p:cNvPr>
          <p:cNvSpPr txBox="1"/>
          <p:nvPr/>
        </p:nvSpPr>
        <p:spPr>
          <a:xfrm>
            <a:off x="359619" y="4517758"/>
            <a:ext cx="24132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Email: n.Khumalo@sanbi.org.za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086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CC2E3-261A-9D5E-5E26-E5EE7D902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65" y="34619"/>
            <a:ext cx="7128034" cy="565571"/>
          </a:xfrm>
        </p:spPr>
        <p:txBody>
          <a:bodyPr>
            <a:noAutofit/>
          </a:bodyPr>
          <a:lstStyle/>
          <a:p>
            <a:r>
              <a:rPr lang="en-US" sz="3600" dirty="0"/>
              <a:t>References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5E3A7-A279-EC7A-0A63-0A45D5220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95" y="699542"/>
            <a:ext cx="7501462" cy="433733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500" dirty="0" err="1"/>
              <a:t>Aeschlimann</a:t>
            </a:r>
            <a:r>
              <a:rPr lang="en-US" sz="1500" dirty="0"/>
              <a:t>, A., 1967. Biology and ecology of ticks (</a:t>
            </a:r>
            <a:r>
              <a:rPr lang="en-US" sz="1500" dirty="0" err="1"/>
              <a:t>Ixodoidea</a:t>
            </a:r>
            <a:r>
              <a:rPr lang="en-US" sz="1500" dirty="0"/>
              <a:t>) of the Ivory Coast. Acta </a:t>
            </a:r>
            <a:r>
              <a:rPr lang="en-US" sz="1500" dirty="0" err="1"/>
              <a:t>Tropica</a:t>
            </a:r>
            <a:r>
              <a:rPr lang="en-US" sz="1500" dirty="0"/>
              <a:t> 24, 281–405.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ZA" sz="1500" dirty="0"/>
              <a:t>Apanaskevich, D., Horak, I., 2008. The genus </a:t>
            </a:r>
            <a:r>
              <a:rPr lang="en-ZA" sz="1500" i="1" dirty="0"/>
              <a:t>Hyalomma</a:t>
            </a:r>
            <a:r>
              <a:rPr lang="en-ZA" sz="1500" dirty="0"/>
              <a:t>. VI. Systematics of </a:t>
            </a:r>
            <a:r>
              <a:rPr lang="en-ZA" sz="1500" i="1" dirty="0"/>
              <a:t>H. (</a:t>
            </a:r>
            <a:r>
              <a:rPr lang="en-ZA" sz="1500" i="1" dirty="0" err="1"/>
              <a:t>Euhyalomma</a:t>
            </a:r>
            <a:r>
              <a:rPr lang="en-ZA" sz="1500" i="1" dirty="0"/>
              <a:t>) </a:t>
            </a:r>
            <a:r>
              <a:rPr lang="en-ZA" sz="1500" i="1" dirty="0" err="1"/>
              <a:t>truncatum</a:t>
            </a:r>
            <a:r>
              <a:rPr lang="en-ZA" sz="1500" i="1" dirty="0"/>
              <a:t> </a:t>
            </a:r>
            <a:r>
              <a:rPr lang="en-ZA" sz="1500" dirty="0"/>
              <a:t>and the closely related species, </a:t>
            </a:r>
            <a:r>
              <a:rPr lang="en-ZA" sz="1500" i="1" dirty="0"/>
              <a:t>H. (E.) </a:t>
            </a:r>
            <a:r>
              <a:rPr lang="en-ZA" sz="1500" i="1" dirty="0" err="1"/>
              <a:t>albiparmatum</a:t>
            </a:r>
            <a:r>
              <a:rPr lang="en-ZA" sz="1500" i="1" dirty="0"/>
              <a:t> </a:t>
            </a:r>
            <a:r>
              <a:rPr lang="en-ZA" sz="1500" dirty="0"/>
              <a:t>and </a:t>
            </a:r>
            <a:r>
              <a:rPr lang="en-ZA" sz="1500" i="1" dirty="0"/>
              <a:t>H. (E.) </a:t>
            </a:r>
            <a:r>
              <a:rPr lang="en-ZA" sz="1500" i="1" dirty="0" err="1"/>
              <a:t>nitidum</a:t>
            </a:r>
            <a:r>
              <a:rPr lang="en-ZA" sz="1500" i="1" dirty="0"/>
              <a:t> </a:t>
            </a:r>
            <a:r>
              <a:rPr lang="en-ZA" sz="1500" dirty="0"/>
              <a:t>(Acari: Ixodidae). Experimental &amp; applied acarology 44, 115–136. 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ZA" sz="1500" dirty="0"/>
              <a:t>Bakkes, D.K., </a:t>
            </a:r>
            <a:r>
              <a:rPr lang="en-ZA" sz="1500" dirty="0" err="1"/>
              <a:t>Chitimia-Dobler</a:t>
            </a:r>
            <a:r>
              <a:rPr lang="en-ZA" sz="1500" dirty="0"/>
              <a:t>, L., Matloa, D., </a:t>
            </a:r>
            <a:r>
              <a:rPr lang="en-ZA" sz="1500" dirty="0" err="1"/>
              <a:t>Oosthuysen</a:t>
            </a:r>
            <a:r>
              <a:rPr lang="en-ZA" sz="1500" dirty="0"/>
              <a:t>, M., </a:t>
            </a:r>
            <a:r>
              <a:rPr lang="en-ZA" sz="1500" dirty="0" err="1"/>
              <a:t>Mumcuoglu</a:t>
            </a:r>
            <a:r>
              <a:rPr lang="en-ZA" sz="1500" dirty="0"/>
              <a:t>, K.Y., Mans, B.J., </a:t>
            </a:r>
            <a:r>
              <a:rPr lang="en-ZA" sz="1500" dirty="0" err="1"/>
              <a:t>Matthee</a:t>
            </a:r>
            <a:r>
              <a:rPr lang="en-ZA" sz="1500" dirty="0"/>
              <a:t>, C.A., 2020. Integrative taxonomy and species delimitation of </a:t>
            </a:r>
            <a:r>
              <a:rPr lang="en-ZA" sz="1500" i="1" dirty="0"/>
              <a:t>Rhipicephalus turanicus </a:t>
            </a:r>
            <a:r>
              <a:rPr lang="en-ZA" sz="1500" dirty="0"/>
              <a:t>(Acari: </a:t>
            </a:r>
            <a:r>
              <a:rPr lang="en-ZA" sz="1500" dirty="0" err="1"/>
              <a:t>Ixodida</a:t>
            </a:r>
            <a:r>
              <a:rPr lang="en-ZA" sz="1500" dirty="0"/>
              <a:t>: Ixodidae). International Journal for Parasitology 50, 577–594.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500" dirty="0"/>
              <a:t>Dantas-Torres, F., 2015. Climate change, biodiversity, ticks, and tick-borne diseases: the butterfly effect. International Journal for Parasitology: parasites and wildlife 4, 452–461.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ZA" sz="1500" dirty="0"/>
              <a:t>Horak, I.G., </a:t>
            </a:r>
            <a:r>
              <a:rPr lang="en-ZA" sz="1500" dirty="0" err="1"/>
              <a:t>Camicas</a:t>
            </a:r>
            <a:r>
              <a:rPr lang="en-ZA" sz="1500" dirty="0"/>
              <a:t>, J.-L., Keirans, J.E., 2003. The Argasidae, Ixodidae, and Nuttalliellidae (Acari: </a:t>
            </a:r>
            <a:r>
              <a:rPr lang="en-ZA" sz="1500" dirty="0" err="1"/>
              <a:t>Ixodida</a:t>
            </a:r>
            <a:r>
              <a:rPr lang="en-ZA" sz="1500" dirty="0"/>
              <a:t>): a world list of valid tick names. Presented at the Ticks and Tick-Borne Pathogens: Proceedings of the 4th International Conference on Ticks and Tick-Borne Pathogens The Banff Centre Banff, Alberta, Canada 21–26 July 2002, Springer, pp. 27–54.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ZA" sz="1500" dirty="0"/>
              <a:t>Horak, I.G., </a:t>
            </a:r>
            <a:r>
              <a:rPr lang="en-ZA" sz="1500" dirty="0" err="1"/>
              <a:t>Heyne</a:t>
            </a:r>
            <a:r>
              <a:rPr lang="en-ZA" sz="1500" dirty="0"/>
              <a:t>, H., Williams, R., Gallivan, G.J., </a:t>
            </a:r>
            <a:r>
              <a:rPr lang="en-ZA" sz="1500" dirty="0" err="1"/>
              <a:t>Spickett</a:t>
            </a:r>
            <a:r>
              <a:rPr lang="en-ZA" sz="1500" dirty="0"/>
              <a:t>, A.M., Bezuidenhout, J.D., Estrada-Peña, A., 2018. The ixodid ticks (Acari: Ixodidae) of southern Africa. Springer.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ZA" sz="1500" dirty="0" err="1"/>
              <a:t>Hornok</a:t>
            </a:r>
            <a:r>
              <a:rPr lang="en-ZA" sz="1500" dirty="0"/>
              <a:t>, S., </a:t>
            </a:r>
            <a:r>
              <a:rPr lang="en-ZA" sz="1500" dirty="0" err="1"/>
              <a:t>Kontschán</a:t>
            </a:r>
            <a:r>
              <a:rPr lang="en-ZA" sz="1500" dirty="0"/>
              <a:t>, J., Takács, N., </a:t>
            </a:r>
            <a:r>
              <a:rPr lang="en-ZA" sz="1500" dirty="0" err="1"/>
              <a:t>Heyne</a:t>
            </a:r>
            <a:r>
              <a:rPr lang="en-ZA" sz="1500" dirty="0"/>
              <a:t>, H., </a:t>
            </a:r>
            <a:r>
              <a:rPr lang="en-ZA" sz="1500" dirty="0" err="1"/>
              <a:t>Kovács</a:t>
            </a:r>
            <a:r>
              <a:rPr lang="en-ZA" sz="1500" dirty="0"/>
              <a:t>, Á.B., </a:t>
            </a:r>
            <a:r>
              <a:rPr lang="en-ZA" sz="1500" dirty="0" err="1"/>
              <a:t>Plantard</a:t>
            </a:r>
            <a:r>
              <a:rPr lang="en-ZA" sz="1500" dirty="0"/>
              <a:t>, O., </a:t>
            </a:r>
            <a:r>
              <a:rPr lang="en-ZA" sz="1500" dirty="0" err="1"/>
              <a:t>Keve</a:t>
            </a:r>
            <a:r>
              <a:rPr lang="en-ZA" sz="1500" dirty="0"/>
              <a:t>, G., Fedorov, D., </a:t>
            </a:r>
            <a:r>
              <a:rPr lang="en-ZA" sz="1500" dirty="0" err="1"/>
              <a:t>Gyuranecz</a:t>
            </a:r>
            <a:r>
              <a:rPr lang="en-ZA" sz="1500" dirty="0"/>
              <a:t>, M., </a:t>
            </a:r>
            <a:r>
              <a:rPr lang="en-ZA" sz="1500" dirty="0" err="1"/>
              <a:t>Halajian</a:t>
            </a:r>
            <a:r>
              <a:rPr lang="en-ZA" sz="1500" dirty="0"/>
              <a:t>, A., 2023. Molecular-phylogenetic analyses of Ixodes species from South Africa suggest an African origin of bird-associated exophilic ticks (subgenus </a:t>
            </a:r>
            <a:r>
              <a:rPr lang="en-ZA" sz="1500" dirty="0" err="1"/>
              <a:t>Trichotoixodes</a:t>
            </a:r>
            <a:r>
              <a:rPr lang="en-ZA" sz="1500" dirty="0"/>
              <a:t>). Parasites &amp; Vectors 16, 392.</a:t>
            </a:r>
          </a:p>
          <a:p>
            <a:pPr marL="457200" indent="-457200">
              <a:buFont typeface="+mj-lt"/>
              <a:buAutoNum type="arabicPeriod"/>
            </a:pPr>
            <a:endParaRPr lang="en-ZA" sz="1600" dirty="0"/>
          </a:p>
          <a:p>
            <a:pPr marL="457200" indent="-457200">
              <a:buFont typeface="+mj-lt"/>
              <a:buAutoNum type="arabicPeriod"/>
            </a:pPr>
            <a:endParaRPr lang="en-ZA" sz="1600" dirty="0"/>
          </a:p>
        </p:txBody>
      </p:sp>
    </p:spTree>
    <p:extLst>
      <p:ext uri="{BB962C8B-B14F-4D97-AF65-F5344CB8AC3E}">
        <p14:creationId xmlns:p14="http://schemas.microsoft.com/office/powerpoint/2010/main" val="373856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F495B-A2DF-8BF8-5B68-C98771274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11" y="39139"/>
            <a:ext cx="7128034" cy="451256"/>
          </a:xfrm>
        </p:spPr>
        <p:txBody>
          <a:bodyPr>
            <a:noAutofit/>
          </a:bodyPr>
          <a:lstStyle/>
          <a:p>
            <a:r>
              <a:rPr lang="en-Z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77096-D507-339F-ECDF-FDADD112A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96" y="771549"/>
            <a:ext cx="7588046" cy="43328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 Ticks are arthropods of medical and veterinary importance.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Ticks rank second only to mosquitoes as vectors of human infections, with wildlife serving as primary reservoir hosts for tick-borne pathogens.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Globally, approximately 970 tick species have been described, with majority belonging to the family Ixodidae (hard ticks)-771 species), Argasidae (soft ticks-193) and 1 monotypic species in the family Nuttalliedae.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82E3C-685D-F5F6-7A70-F6D77C6A13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2851928">
            <a:off x="472271" y="4206249"/>
            <a:ext cx="748585" cy="635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F0C292-2F69-97EC-F41A-896330A7332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9843026">
            <a:off x="3241619" y="4051090"/>
            <a:ext cx="933416" cy="7182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0CA648-2178-8844-666F-CE62A529FE6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1703" r="44114" b="10442"/>
          <a:stretch/>
        </p:blipFill>
        <p:spPr>
          <a:xfrm rot="2546934">
            <a:off x="5972050" y="4029778"/>
            <a:ext cx="765905" cy="743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E73697-25B9-CFE3-C7B1-1105CADE0EE7}"/>
              </a:ext>
            </a:extLst>
          </p:cNvPr>
          <p:cNvSpPr txBox="1"/>
          <p:nvPr/>
        </p:nvSpPr>
        <p:spPr>
          <a:xfrm>
            <a:off x="287611" y="4887938"/>
            <a:ext cx="1401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Hard tick (Ixodidae)</a:t>
            </a:r>
            <a:endParaRPr lang="en-ZA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1E190A-7693-CD0C-2A8D-191964B9A4C4}"/>
              </a:ext>
            </a:extLst>
          </p:cNvPr>
          <p:cNvSpPr txBox="1"/>
          <p:nvPr/>
        </p:nvSpPr>
        <p:spPr>
          <a:xfrm>
            <a:off x="3016166" y="4850927"/>
            <a:ext cx="143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Soft tick (Argasidae)</a:t>
            </a:r>
            <a:endParaRPr lang="en-ZA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9B6ECD-32B4-DF17-03C1-D5DE019E3337}"/>
              </a:ext>
            </a:extLst>
          </p:cNvPr>
          <p:cNvSpPr txBox="1"/>
          <p:nvPr/>
        </p:nvSpPr>
        <p:spPr>
          <a:xfrm>
            <a:off x="5858503" y="4827361"/>
            <a:ext cx="1055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Nuttalliellidae</a:t>
            </a: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1314880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33EE-80C4-8B06-7CBB-C68785823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20" y="78998"/>
            <a:ext cx="7073667" cy="620544"/>
          </a:xfrm>
        </p:spPr>
        <p:txBody>
          <a:bodyPr anchor="b">
            <a:normAutofit fontScale="90000"/>
          </a:bodyPr>
          <a:lstStyle/>
          <a:p>
            <a:r>
              <a:rPr lang="en-ZA" sz="3600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D7A8F-0DA9-EE27-8E8A-80A8ED48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20" y="1150191"/>
            <a:ext cx="6353587" cy="3657792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Despite the extensive research on ticks in South Africa, knowledge gaps remain in tick taxonomy and diversity.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 DNA barcoding through BOLD using </a:t>
            </a:r>
            <a:r>
              <a:rPr lang="en-US" sz="2000" dirty="0" err="1"/>
              <a:t>mtDNA</a:t>
            </a:r>
            <a:r>
              <a:rPr lang="en-US" sz="2000" dirty="0"/>
              <a:t> (COI), may help resolve </a:t>
            </a:r>
            <a:r>
              <a:rPr lang="en-ZA" sz="2000" dirty="0"/>
              <a:t>uncertainties in tick taxonomy</a:t>
            </a:r>
            <a:r>
              <a:rPr lang="en-US" sz="2000" dirty="0"/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 This method works by </a:t>
            </a:r>
            <a:r>
              <a:rPr lang="en-US" sz="2000" dirty="0" err="1"/>
              <a:t>analysing</a:t>
            </a:r>
            <a:r>
              <a:rPr lang="en-US" sz="2000" dirty="0"/>
              <a:t> specific genes.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Species-specific BINs are assigned when there are high interspecific differences but low intraspecific variation similar within a species.</a:t>
            </a:r>
          </a:p>
          <a:p>
            <a:pPr>
              <a:lnSpc>
                <a:spcPct val="90000"/>
              </a:lnSpc>
            </a:pPr>
            <a:endParaRPr lang="en-ZA" sz="2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64" y="5053288"/>
            <a:ext cx="7929911" cy="92522"/>
            <a:chOff x="-5025" y="6737718"/>
            <a:chExt cx="12207200" cy="12336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4CABC2F-CA6E-5465-BB53-B43C22E34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314640" y="2324688"/>
            <a:ext cx="1504558" cy="130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F495B-A2DF-8BF8-5B68-C98771274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889" y="32657"/>
            <a:ext cx="7128034" cy="699542"/>
          </a:xfrm>
        </p:spPr>
        <p:txBody>
          <a:bodyPr>
            <a:normAutofit/>
          </a:bodyPr>
          <a:lstStyle/>
          <a:p>
            <a:r>
              <a:rPr lang="en-ZA" sz="3600" dirty="0"/>
              <a:t>Introduction 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D2CC0DD0-268D-A721-C7B2-5B107C1246F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5603" y="915566"/>
          <a:ext cx="7534181" cy="4141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4253778-6825-52B0-14C4-52CAAA8EC952}"/>
              </a:ext>
            </a:extLst>
          </p:cNvPr>
          <p:cNvSpPr txBox="1"/>
          <p:nvPr/>
        </p:nvSpPr>
        <p:spPr>
          <a:xfrm>
            <a:off x="5536030" y="1875810"/>
            <a:ext cx="2287600" cy="61347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approx. 41, 500 for 3,390 species including ticks.</a:t>
            </a:r>
            <a:endParaRPr lang="en-ZA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AABB1A-BFD7-93EA-9D7C-D2F7B239CDCB}"/>
              </a:ext>
            </a:extLst>
          </p:cNvPr>
          <p:cNvSpPr txBox="1"/>
          <p:nvPr/>
        </p:nvSpPr>
        <p:spPr>
          <a:xfrm>
            <a:off x="5659049" y="3449524"/>
            <a:ext cx="2090735" cy="36808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Only 302 species barcoded</a:t>
            </a: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163425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8057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2352C-489B-A4CC-7DFB-9889AC7ED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920038" cy="627534"/>
          </a:xfrm>
        </p:spPr>
        <p:txBody>
          <a:bodyPr anchor="ctr">
            <a:noAutofit/>
          </a:bodyPr>
          <a:lstStyle/>
          <a:p>
            <a:r>
              <a:rPr lang="en-US" sz="3600" dirty="0"/>
              <a:t>Aim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37045-5B8E-8426-5B1B-CA717091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925" y="1094930"/>
            <a:ext cx="6610185" cy="1116780"/>
          </a:xfrm>
        </p:spPr>
        <p:txBody>
          <a:bodyPr anchor="ctr">
            <a:normAutofit lnSpcReduction="10000"/>
          </a:bodyPr>
          <a:lstStyle/>
          <a:p>
            <a:pPr indent="-171450" algn="ctr">
              <a:lnSpc>
                <a:spcPct val="90000"/>
              </a:lnSpc>
              <a:spcBef>
                <a:spcPts val="150"/>
              </a:spcBef>
            </a:pPr>
            <a:endParaRPr lang="en-US" sz="2000" dirty="0"/>
          </a:p>
          <a:p>
            <a:pPr marL="0" indent="0" algn="ctr">
              <a:lnSpc>
                <a:spcPct val="90000"/>
              </a:lnSpc>
              <a:spcBef>
                <a:spcPts val="150"/>
              </a:spcBef>
              <a:buNone/>
            </a:pPr>
            <a:r>
              <a:rPr lang="en-US" sz="2000" dirty="0"/>
              <a:t>To review and highlight progress in the barcoding of South African tick species and to identify gaps in the BOLD reference library. </a:t>
            </a:r>
          </a:p>
          <a:p>
            <a:pPr algn="ctr">
              <a:lnSpc>
                <a:spcPct val="90000"/>
              </a:lnSpc>
            </a:pPr>
            <a:endParaRPr lang="en-ZA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9A4BFB-3A2A-5908-2270-B6EB85BF9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25" y="2893370"/>
            <a:ext cx="6401435" cy="20964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6988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86F10-C2A0-F015-C815-D6F76A71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25" y="123478"/>
            <a:ext cx="7128034" cy="70958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  <a:cs typeface="Arial" panose="020B0604020202020204" pitchFamily="34" charset="0"/>
              </a:rPr>
              <a:t>Materials and Methods</a:t>
            </a:r>
            <a:endParaRPr lang="en-ZA" sz="3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5779E2-7AC1-0B9D-7B82-DF1E4E549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87" y="1347614"/>
            <a:ext cx="7776864" cy="26687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0C471C-9CB9-6850-3B77-5892AB5217AB}"/>
              </a:ext>
            </a:extLst>
          </p:cNvPr>
          <p:cNvSpPr txBox="1"/>
          <p:nvPr/>
        </p:nvSpPr>
        <p:spPr>
          <a:xfrm>
            <a:off x="71587" y="4007679"/>
            <a:ext cx="7730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 1: </a:t>
            </a:r>
            <a:r>
              <a:rPr lang="en-US" sz="1400" dirty="0"/>
              <a:t>The number of ticks species on the South African checklist categorized according to their native status and the percentage of species barcoded per family. 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49930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B399-EA4C-BC30-4330-4B29FCB1B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09" y="56591"/>
            <a:ext cx="7128034" cy="426928"/>
          </a:xfrm>
        </p:spPr>
        <p:txBody>
          <a:bodyPr>
            <a:noAutofit/>
          </a:bodyPr>
          <a:lstStyle/>
          <a:p>
            <a:r>
              <a:rPr lang="en-US" sz="3600" dirty="0"/>
              <a:t>Results</a:t>
            </a:r>
            <a:endParaRPr lang="en-ZA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8F361-FA5A-72A2-2AE0-5229F148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38" y="518839"/>
            <a:ext cx="7699500" cy="45680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 Total of 97 tick species were identified.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 27 endemic (National endemic), 59 regional or widespread (indigenous), One invasive, two alien.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  Eight species: unverified or classified  (cryptogenic).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ZA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5464BE-CC6D-202E-32DF-783B6B8A76F4}"/>
              </a:ext>
            </a:extLst>
          </p:cNvPr>
          <p:cNvSpPr txBox="1"/>
          <p:nvPr/>
        </p:nvSpPr>
        <p:spPr>
          <a:xfrm>
            <a:off x="575643" y="4341590"/>
            <a:ext cx="6654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 2: </a:t>
            </a:r>
            <a:r>
              <a:rPr lang="en-US" sz="1400" dirty="0"/>
              <a:t>The number of ticks species on the South African checklist categorized according to their native status and the percentage of species barcoded per family. </a:t>
            </a:r>
            <a:endParaRPr lang="en-ZA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C56BF9-A63E-7204-A0DF-DB737DB32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51" y="1995686"/>
            <a:ext cx="6023370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8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B399-EA4C-BC30-4330-4B29FCB1B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09" y="56591"/>
            <a:ext cx="7128034" cy="426928"/>
          </a:xfrm>
        </p:spPr>
        <p:txBody>
          <a:bodyPr>
            <a:noAutofit/>
          </a:bodyPr>
          <a:lstStyle/>
          <a:p>
            <a:r>
              <a:rPr lang="en-US" sz="3600" b="1" dirty="0"/>
              <a:t>Results</a:t>
            </a:r>
            <a:endParaRPr lang="en-ZA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8F361-FA5A-72A2-2AE0-5229F148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95" y="555526"/>
            <a:ext cx="7632848" cy="46229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31 species (32%) from 11 genera have verified DNA barcodes.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ZA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100" i="1" dirty="0">
                <a:latin typeface="Arial" panose="020B0604020202020204" pitchFamily="34" charset="0"/>
                <a:cs typeface="Arial" panose="020B0604020202020204" pitchFamily="34" charset="0"/>
              </a:rPr>
              <a:t>Amblyomma, </a:t>
            </a:r>
            <a:r>
              <a:rPr lang="en-ZA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Argas</a:t>
            </a:r>
            <a:r>
              <a:rPr lang="en-ZA" sz="1100" i="1" dirty="0">
                <a:latin typeface="Arial" panose="020B0604020202020204" pitchFamily="34" charset="0"/>
                <a:cs typeface="Arial" panose="020B0604020202020204" pitchFamily="34" charset="0"/>
              </a:rPr>
              <a:t>, Carios, Dermacentor, Haemaphysalis, Hyalomma, Ixodes, Nuttalliella, Ornithodoros, Otobius, and Rhipicephalus (Boophilus).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Margaropus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ZA" sz="1400" i="1" dirty="0">
                <a:latin typeface="Arial" panose="020B0604020202020204" pitchFamily="34" charset="0"/>
                <a:cs typeface="Arial" panose="020B0604020202020204" pitchFamily="34" charset="0"/>
              </a:rPr>
              <a:t>Rhipicentor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had no COI barcode records on BOLD.</a:t>
            </a:r>
          </a:p>
          <a:p>
            <a:pPr marL="0" indent="0">
              <a:buNone/>
            </a:pPr>
            <a:endParaRPr lang="en-ZA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995675-6B0C-5D21-2990-0A390EBF26AE}"/>
              </a:ext>
            </a:extLst>
          </p:cNvPr>
          <p:cNvSpPr txBox="1"/>
          <p:nvPr/>
        </p:nvSpPr>
        <p:spPr>
          <a:xfrm>
            <a:off x="922034" y="4361939"/>
            <a:ext cx="60759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</a:t>
            </a:r>
            <a:r>
              <a:rPr lang="en-US" sz="1400" dirty="0"/>
              <a:t> </a:t>
            </a:r>
            <a:r>
              <a:rPr lang="en-US" sz="1400" b="1" dirty="0"/>
              <a:t>3</a:t>
            </a:r>
            <a:r>
              <a:rPr lang="en-US" sz="1400" dirty="0"/>
              <a:t>: Number of BINs represented by a given number of sequences per genus also indicating number of known South African species per genus. The number within parentheses represents known species on the South African checklist. </a:t>
            </a:r>
            <a:endParaRPr lang="en-ZA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7D9FB0-0D23-9547-9420-C1DE00478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691" y="1589037"/>
            <a:ext cx="5616624" cy="277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8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9F9E-D4FA-040F-1BBD-C266896C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2" y="51470"/>
            <a:ext cx="7128034" cy="480835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</a:t>
            </a:r>
            <a:endParaRPr lang="en-Z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E6C30D6-E99D-E4F3-C7F2-D3499EC47D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339" y="665712"/>
            <a:ext cx="6749040" cy="38593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B28651-0D76-0B41-EC8C-7346A1E46CA4}"/>
              </a:ext>
            </a:extLst>
          </p:cNvPr>
          <p:cNvSpPr txBox="1"/>
          <p:nvPr/>
        </p:nvSpPr>
        <p:spPr>
          <a:xfrm>
            <a:off x="396002" y="4477787"/>
            <a:ext cx="7308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 4</a:t>
            </a:r>
            <a:r>
              <a:rPr lang="en-US" sz="1400" dirty="0"/>
              <a:t>: Percentage of barcoded tick species per genera and gaps identified. The number of species per genus (n) is indicated in parentheses.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1694201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1b46a28-a64c-49da-8ce2-30f2e0135a7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71849A5C8C6542AA65B0313A3BED85" ma:contentTypeVersion="16" ma:contentTypeDescription="Create a new document." ma:contentTypeScope="" ma:versionID="4ac90ee8bdac97a72fa61c6966e309fe">
  <xsd:schema xmlns:xsd="http://www.w3.org/2001/XMLSchema" xmlns:xs="http://www.w3.org/2001/XMLSchema" xmlns:p="http://schemas.microsoft.com/office/2006/metadata/properties" xmlns:ns3="61b46a28-a64c-49da-8ce2-30f2e0135a71" xmlns:ns4="5ae765dd-267e-4654-a332-4aef215d49d4" targetNamespace="http://schemas.microsoft.com/office/2006/metadata/properties" ma:root="true" ma:fieldsID="b9b69275f25650a45546950d79636adf" ns3:_="" ns4:_="">
    <xsd:import namespace="61b46a28-a64c-49da-8ce2-30f2e0135a71"/>
    <xsd:import namespace="5ae765dd-267e-4654-a332-4aef215d49d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46a28-a64c-49da-8ce2-30f2e0135a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e765dd-267e-4654-a332-4aef215d49d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FC755C-D010-4C1B-A8E2-705DEEBD9DBF}">
  <ds:schemaRefs>
    <ds:schemaRef ds:uri="http://schemas.microsoft.com/office/2006/metadata/properties"/>
    <ds:schemaRef ds:uri="http://www.w3.org/2000/xmlns/"/>
    <ds:schemaRef ds:uri="61b46a28-a64c-49da-8ce2-30f2e0135a71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98E5A4C0-AC41-4FA0-9B03-9CE2133A3F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4D3C73-BC6D-4F5F-87F9-15B12673E8DA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61b46a28-a64c-49da-8ce2-30f2e0135a71"/>
    <ds:schemaRef ds:uri="5ae765dd-267e-4654-a332-4aef215d49d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1783</Words>
  <Application>Microsoft Office PowerPoint</Application>
  <PresentationFormat>Custom</PresentationFormat>
  <Paragraphs>170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1_Office Theme</vt:lpstr>
      <vt:lpstr>Bridging Taxonomic Gaps: Strategic Insights into Tick Species DNA Barcoding in South Africa  N. Khumalo, M. Chaisi, R. Magoro, and M. Mwale </vt:lpstr>
      <vt:lpstr>Introduction </vt:lpstr>
      <vt:lpstr>Introduction </vt:lpstr>
      <vt:lpstr>Introduction </vt:lpstr>
      <vt:lpstr>Aim</vt:lpstr>
      <vt:lpstr>Materials and Methods</vt:lpstr>
      <vt:lpstr>Results</vt:lpstr>
      <vt:lpstr>Results</vt:lpstr>
      <vt:lpstr>Results</vt:lpstr>
      <vt:lpstr>Results</vt:lpstr>
      <vt:lpstr>Results</vt:lpstr>
      <vt:lpstr>Results</vt:lpstr>
      <vt:lpstr>Results</vt:lpstr>
      <vt:lpstr>Discussion</vt:lpstr>
      <vt:lpstr>Discussion</vt:lpstr>
      <vt:lpstr>Discussion</vt:lpstr>
      <vt:lpstr>Conclusion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Elizma</dc:creator>
  <cp:lastModifiedBy>Nozipho Khumalo</cp:lastModifiedBy>
  <cp:revision>229</cp:revision>
  <dcterms:created xsi:type="dcterms:W3CDTF">2019-10-17T07:27:58Z</dcterms:created>
  <dcterms:modified xsi:type="dcterms:W3CDTF">2025-08-21T11:08:35Z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0x010100F771849A5C8C6542AA65B0313A3BED85</vt:lpwstr>
  </property>
</Properties>
</file>